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86" r:id="rId3"/>
    <p:sldMasterId id="2147483698" r:id="rId4"/>
  </p:sldMasterIdLst>
  <p:notesMasterIdLst>
    <p:notesMasterId r:id="rId29"/>
  </p:notesMasterIdLst>
  <p:sldIdLst>
    <p:sldId id="256" r:id="rId5"/>
    <p:sldId id="270" r:id="rId6"/>
    <p:sldId id="301" r:id="rId7"/>
    <p:sldId id="302" r:id="rId8"/>
    <p:sldId id="291" r:id="rId9"/>
    <p:sldId id="304" r:id="rId10"/>
    <p:sldId id="310" r:id="rId11"/>
    <p:sldId id="314" r:id="rId12"/>
    <p:sldId id="313" r:id="rId13"/>
    <p:sldId id="315" r:id="rId14"/>
    <p:sldId id="316" r:id="rId15"/>
    <p:sldId id="303" r:id="rId16"/>
    <p:sldId id="308" r:id="rId17"/>
    <p:sldId id="288" r:id="rId18"/>
    <p:sldId id="296" r:id="rId19"/>
    <p:sldId id="317" r:id="rId20"/>
    <p:sldId id="318" r:id="rId21"/>
    <p:sldId id="279" r:id="rId22"/>
    <p:sldId id="319" r:id="rId23"/>
    <p:sldId id="320" r:id="rId24"/>
    <p:sldId id="274" r:id="rId25"/>
    <p:sldId id="307" r:id="rId26"/>
    <p:sldId id="280" r:id="rId27"/>
    <p:sldId id="260" r:id="rId28"/>
  </p:sldIdLst>
  <p:sldSz cx="10680700" cy="7556500"/>
  <p:notesSz cx="6858000" cy="9144000"/>
  <p:defaultTextStyle>
    <a:defPPr>
      <a:defRPr lang="pl-PL"/>
    </a:defPPr>
    <a:lvl1pPr marL="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1pPr>
    <a:lvl2pPr marL="52102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2pPr>
    <a:lvl3pPr marL="104205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3pPr>
    <a:lvl4pPr marL="1563075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4pPr>
    <a:lvl5pPr marL="2084100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5pPr>
    <a:lvl6pPr marL="260512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6pPr>
    <a:lvl7pPr marL="312615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7pPr>
    <a:lvl8pPr marL="3647176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8pPr>
    <a:lvl9pPr marL="4168201" algn="l" defTabSz="1042050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0">
          <p15:clr>
            <a:srgbClr val="A4A3A4"/>
          </p15:clr>
        </p15:guide>
        <p15:guide id="2" pos="3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929F9F4-4A8F-4326-A1B4-22849713DDAB}" styleName="Styl ciemny 1 — Ak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7" autoAdjust="0"/>
    <p:restoredTop sz="94660"/>
  </p:normalViewPr>
  <p:slideViewPr>
    <p:cSldViewPr snapToGrid="0">
      <p:cViewPr>
        <p:scale>
          <a:sx n="80" d="100"/>
          <a:sy n="80" d="100"/>
        </p:scale>
        <p:origin x="1740" y="144"/>
      </p:cViewPr>
      <p:guideLst>
        <p:guide orient="horz" pos="2380"/>
        <p:guide pos="33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E307B-5AA4-485B-9A10-F462FE27530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760C1AE-B5D7-42E6-8336-200FB71779A2}">
      <dgm:prSet phldrT="[Tekst]"/>
      <dgm:spPr/>
      <dgm:t>
        <a:bodyPr/>
        <a:lstStyle/>
        <a:p>
          <a:r>
            <a:rPr lang="pl-PL" dirty="0"/>
            <a:t>Analiza kompetencji</a:t>
          </a:r>
        </a:p>
      </dgm:t>
    </dgm:pt>
    <dgm:pt modelId="{ABE39752-37B8-479E-9BBA-DD3AF182B6C7}" type="parTrans" cxnId="{825CC3FC-810F-4B2F-B384-0118C629AA25}">
      <dgm:prSet/>
      <dgm:spPr/>
      <dgm:t>
        <a:bodyPr/>
        <a:lstStyle/>
        <a:p>
          <a:endParaRPr lang="pl-PL"/>
        </a:p>
      </dgm:t>
    </dgm:pt>
    <dgm:pt modelId="{46546545-3B9B-4D5E-A9E7-745DFA923815}" type="sibTrans" cxnId="{825CC3FC-810F-4B2F-B384-0118C629AA25}">
      <dgm:prSet/>
      <dgm:spPr/>
      <dgm:t>
        <a:bodyPr/>
        <a:lstStyle/>
        <a:p>
          <a:endParaRPr lang="pl-PL"/>
        </a:p>
      </dgm:t>
    </dgm:pt>
    <dgm:pt modelId="{BDFAA626-05C5-4D8D-B0B6-34608C8C6A00}">
      <dgm:prSet phldrT="[Tekst]" custT="1"/>
      <dgm:spPr/>
      <dgm:t>
        <a:bodyPr/>
        <a:lstStyle/>
        <a:p>
          <a:r>
            <a:rPr lang="pl-PL" sz="2000" dirty="0"/>
            <a:t>określenie procesów i zadań zawodowych</a:t>
          </a:r>
        </a:p>
      </dgm:t>
    </dgm:pt>
    <dgm:pt modelId="{67F0293B-08FC-442B-88D3-25F993685654}" type="parTrans" cxnId="{15F35F2B-FE28-4BF5-853F-8E1D992E12A4}">
      <dgm:prSet/>
      <dgm:spPr/>
      <dgm:t>
        <a:bodyPr/>
        <a:lstStyle/>
        <a:p>
          <a:endParaRPr lang="pl-PL"/>
        </a:p>
      </dgm:t>
    </dgm:pt>
    <dgm:pt modelId="{8D71F232-06F4-4A82-9A0C-FC17E17064BD}" type="sibTrans" cxnId="{15F35F2B-FE28-4BF5-853F-8E1D992E12A4}">
      <dgm:prSet/>
      <dgm:spPr/>
      <dgm:t>
        <a:bodyPr/>
        <a:lstStyle/>
        <a:p>
          <a:endParaRPr lang="pl-PL"/>
        </a:p>
      </dgm:t>
    </dgm:pt>
    <dgm:pt modelId="{CC4F4498-B283-406D-B825-57C010AA8BAB}">
      <dgm:prSet phldrT="[Tekst]"/>
      <dgm:spPr/>
      <dgm:t>
        <a:bodyPr/>
        <a:lstStyle/>
        <a:p>
          <a:r>
            <a:rPr lang="pl-PL" dirty="0"/>
            <a:t>Wstępny projekt</a:t>
          </a:r>
        </a:p>
      </dgm:t>
    </dgm:pt>
    <dgm:pt modelId="{AC26467B-0A21-4867-840F-A6FA9EC5DABF}" type="parTrans" cxnId="{FEB4419C-6D0F-4EF1-9F70-848D9A611437}">
      <dgm:prSet/>
      <dgm:spPr/>
      <dgm:t>
        <a:bodyPr/>
        <a:lstStyle/>
        <a:p>
          <a:endParaRPr lang="pl-PL"/>
        </a:p>
      </dgm:t>
    </dgm:pt>
    <dgm:pt modelId="{F39B4A6F-A1C4-4D6A-A6F4-59691E45E7F5}" type="sibTrans" cxnId="{FEB4419C-6D0F-4EF1-9F70-848D9A611437}">
      <dgm:prSet/>
      <dgm:spPr/>
      <dgm:t>
        <a:bodyPr/>
        <a:lstStyle/>
        <a:p>
          <a:endParaRPr lang="pl-PL"/>
        </a:p>
      </dgm:t>
    </dgm:pt>
    <dgm:pt modelId="{9712112E-F34C-42F1-A8F1-FA70BB5B6E09}">
      <dgm:prSet phldrT="[Tekst]" custT="1"/>
      <dgm:spPr/>
      <dgm:t>
        <a:bodyPr/>
        <a:lstStyle/>
        <a:p>
          <a:r>
            <a:rPr lang="pl-PL" sz="2000" dirty="0"/>
            <a:t>wyodrębnienie wyznaczników</a:t>
          </a:r>
        </a:p>
      </dgm:t>
    </dgm:pt>
    <dgm:pt modelId="{5718C25D-010B-40B3-B78E-C84B3F95023A}" type="parTrans" cxnId="{BC690932-A3DF-4BD8-9533-7AC2AD4B7E05}">
      <dgm:prSet/>
      <dgm:spPr/>
      <dgm:t>
        <a:bodyPr/>
        <a:lstStyle/>
        <a:p>
          <a:endParaRPr lang="pl-PL"/>
        </a:p>
      </dgm:t>
    </dgm:pt>
    <dgm:pt modelId="{59F0847F-C28C-416A-8360-2766EE63D138}" type="sibTrans" cxnId="{BC690932-A3DF-4BD8-9533-7AC2AD4B7E05}">
      <dgm:prSet/>
      <dgm:spPr/>
      <dgm:t>
        <a:bodyPr/>
        <a:lstStyle/>
        <a:p>
          <a:endParaRPr lang="pl-PL"/>
        </a:p>
      </dgm:t>
    </dgm:pt>
    <dgm:pt modelId="{855C305D-20F3-4D1F-B20A-6C80DED341BB}">
      <dgm:prSet phldrT="[Tekst]"/>
      <dgm:spPr/>
      <dgm:t>
        <a:bodyPr/>
        <a:lstStyle/>
        <a:p>
          <a:r>
            <a:rPr lang="pl-PL" dirty="0"/>
            <a:t>Konsultacje</a:t>
          </a:r>
        </a:p>
      </dgm:t>
    </dgm:pt>
    <dgm:pt modelId="{723AED0D-6766-42C2-B872-5B55B3D609D8}" type="parTrans" cxnId="{5D792A68-C738-4C18-823E-D2306BD9510A}">
      <dgm:prSet/>
      <dgm:spPr/>
      <dgm:t>
        <a:bodyPr/>
        <a:lstStyle/>
        <a:p>
          <a:endParaRPr lang="pl-PL"/>
        </a:p>
      </dgm:t>
    </dgm:pt>
    <dgm:pt modelId="{7067969D-178F-478B-BC02-F0EEA004F205}" type="sibTrans" cxnId="{5D792A68-C738-4C18-823E-D2306BD9510A}">
      <dgm:prSet/>
      <dgm:spPr/>
      <dgm:t>
        <a:bodyPr/>
        <a:lstStyle/>
        <a:p>
          <a:endParaRPr lang="pl-PL"/>
        </a:p>
      </dgm:t>
    </dgm:pt>
    <dgm:pt modelId="{721DCE22-44A4-442B-9DB9-4FEE835C57BE}">
      <dgm:prSet phldrT="[Tekst]" custT="1"/>
      <dgm:spPr/>
      <dgm:t>
        <a:bodyPr/>
        <a:lstStyle/>
        <a:p>
          <a:r>
            <a:rPr lang="pl-PL" sz="2000" dirty="0"/>
            <a:t>wywiady / seminaria / recenzje</a:t>
          </a:r>
        </a:p>
      </dgm:t>
    </dgm:pt>
    <dgm:pt modelId="{96589FE8-6F35-4543-BA66-5C07FFEF958A}" type="parTrans" cxnId="{F7D26F03-8397-4A1C-9340-0C40CFCF7D50}">
      <dgm:prSet/>
      <dgm:spPr/>
      <dgm:t>
        <a:bodyPr/>
        <a:lstStyle/>
        <a:p>
          <a:endParaRPr lang="pl-PL"/>
        </a:p>
      </dgm:t>
    </dgm:pt>
    <dgm:pt modelId="{0DD12B4E-5CEC-4408-9A30-DB5FD051568C}" type="sibTrans" cxnId="{F7D26F03-8397-4A1C-9340-0C40CFCF7D50}">
      <dgm:prSet/>
      <dgm:spPr/>
      <dgm:t>
        <a:bodyPr/>
        <a:lstStyle/>
        <a:p>
          <a:endParaRPr lang="pl-PL"/>
        </a:p>
      </dgm:t>
    </dgm:pt>
    <dgm:pt modelId="{877B3482-0A76-4B11-827E-FE295DEAA9D6}">
      <dgm:prSet phldrT="[Tekst]"/>
      <dgm:spPr/>
      <dgm:t>
        <a:bodyPr/>
        <a:lstStyle/>
        <a:p>
          <a:r>
            <a:rPr lang="pl-PL" dirty="0"/>
            <a:t>Projekt </a:t>
          </a:r>
        </a:p>
      </dgm:t>
    </dgm:pt>
    <dgm:pt modelId="{75F1F9ED-3B33-4CDD-B93A-715BE533917D}" type="parTrans" cxnId="{A1552115-AA07-40BE-ADAF-D9CA5E5BC2DC}">
      <dgm:prSet/>
      <dgm:spPr/>
    </dgm:pt>
    <dgm:pt modelId="{9EACF896-7AE8-4915-B743-779D00690EED}" type="sibTrans" cxnId="{A1552115-AA07-40BE-ADAF-D9CA5E5BC2DC}">
      <dgm:prSet/>
      <dgm:spPr/>
    </dgm:pt>
    <dgm:pt modelId="{ECA02A66-4417-4752-B119-D293A42393E8}">
      <dgm:prSet custT="1"/>
      <dgm:spPr/>
      <dgm:t>
        <a:bodyPr/>
        <a:lstStyle/>
        <a:p>
          <a:r>
            <a:rPr lang="pl-PL" sz="2000" dirty="0"/>
            <a:t>sformułowanie charakterystyk poziomów</a:t>
          </a:r>
        </a:p>
      </dgm:t>
    </dgm:pt>
    <dgm:pt modelId="{2194AF3A-F4C7-45D7-B657-73DB4819510E}" type="parTrans" cxnId="{2816E628-5B36-473A-BB6A-9D2E99B9F55D}">
      <dgm:prSet/>
      <dgm:spPr/>
      <dgm:t>
        <a:bodyPr/>
        <a:lstStyle/>
        <a:p>
          <a:endParaRPr lang="pl-PL"/>
        </a:p>
      </dgm:t>
    </dgm:pt>
    <dgm:pt modelId="{9D8781A2-0237-49D3-B492-BA90E8D6EC99}" type="sibTrans" cxnId="{2816E628-5B36-473A-BB6A-9D2E99B9F55D}">
      <dgm:prSet/>
      <dgm:spPr/>
      <dgm:t>
        <a:bodyPr/>
        <a:lstStyle/>
        <a:p>
          <a:endParaRPr lang="pl-PL"/>
        </a:p>
      </dgm:t>
    </dgm:pt>
    <dgm:pt modelId="{35446C9E-7374-453B-9D18-BF81D98A7921}">
      <dgm:prSet custT="1"/>
      <dgm:spPr/>
      <dgm:t>
        <a:bodyPr/>
        <a:lstStyle/>
        <a:p>
          <a:r>
            <a:rPr lang="pl-PL" sz="2000" dirty="0"/>
            <a:t>doprecyzowanie zakresu SRK (definicji sektora)</a:t>
          </a:r>
        </a:p>
      </dgm:t>
    </dgm:pt>
    <dgm:pt modelId="{D9732166-2F43-452A-B7BC-3940A8B169AD}" type="parTrans" cxnId="{F1677CB6-D0BA-476C-9EAA-D53107E8270D}">
      <dgm:prSet/>
      <dgm:spPr/>
      <dgm:t>
        <a:bodyPr/>
        <a:lstStyle/>
        <a:p>
          <a:endParaRPr lang="pl-PL"/>
        </a:p>
      </dgm:t>
    </dgm:pt>
    <dgm:pt modelId="{EB09417E-51A1-4313-BE07-B5323558CE66}" type="sibTrans" cxnId="{F1677CB6-D0BA-476C-9EAA-D53107E8270D}">
      <dgm:prSet/>
      <dgm:spPr/>
      <dgm:t>
        <a:bodyPr/>
        <a:lstStyle/>
        <a:p>
          <a:endParaRPr lang="pl-PL"/>
        </a:p>
      </dgm:t>
    </dgm:pt>
    <dgm:pt modelId="{55595E2F-6DD6-48A7-870F-EC8089125854}">
      <dgm:prSet custT="1"/>
      <dgm:spPr/>
      <dgm:t>
        <a:bodyPr/>
        <a:lstStyle/>
        <a:p>
          <a:r>
            <a:rPr lang="pl-PL" sz="2000" dirty="0"/>
            <a:t>identyfikacja kompetencji kluczowych</a:t>
          </a:r>
        </a:p>
      </dgm:t>
    </dgm:pt>
    <dgm:pt modelId="{A7B028BA-8116-4605-AD09-3A15B2FC9C65}" type="parTrans" cxnId="{A5214C97-80B8-44A6-924F-032191C7BD95}">
      <dgm:prSet/>
      <dgm:spPr/>
      <dgm:t>
        <a:bodyPr/>
        <a:lstStyle/>
        <a:p>
          <a:endParaRPr lang="pl-PL"/>
        </a:p>
      </dgm:t>
    </dgm:pt>
    <dgm:pt modelId="{83294542-0280-4BFF-BF71-07C22E856680}" type="sibTrans" cxnId="{A5214C97-80B8-44A6-924F-032191C7BD95}">
      <dgm:prSet/>
      <dgm:spPr/>
      <dgm:t>
        <a:bodyPr/>
        <a:lstStyle/>
        <a:p>
          <a:endParaRPr lang="pl-PL"/>
        </a:p>
      </dgm:t>
    </dgm:pt>
    <dgm:pt modelId="{EBF8AB41-F3B3-4768-B0A6-3220FF1B4B2C}">
      <dgm:prSet phldrT="[Tekst]" custT="1"/>
      <dgm:spPr/>
      <dgm:t>
        <a:bodyPr/>
        <a:lstStyle/>
        <a:p>
          <a:r>
            <a:rPr lang="pl-PL" sz="2000" dirty="0"/>
            <a:t>korekty i uzupełnienia</a:t>
          </a:r>
        </a:p>
      </dgm:t>
    </dgm:pt>
    <dgm:pt modelId="{3CBBACFE-9C99-416A-8E8E-222D99946842}" type="parTrans" cxnId="{89EA8EFA-3AF1-4332-93BC-FCBD8C5C31B1}">
      <dgm:prSet/>
      <dgm:spPr/>
    </dgm:pt>
    <dgm:pt modelId="{B369F74C-F701-4CCA-8244-B4AB678C7008}" type="sibTrans" cxnId="{89EA8EFA-3AF1-4332-93BC-FCBD8C5C31B1}">
      <dgm:prSet/>
      <dgm:spPr/>
    </dgm:pt>
    <dgm:pt modelId="{73B7CA98-D275-48CE-B3A3-23444AD01217}" type="pres">
      <dgm:prSet presAssocID="{DB6E307B-5AA4-485B-9A10-F462FE275302}" presName="linearFlow" presStyleCnt="0">
        <dgm:presLayoutVars>
          <dgm:dir/>
          <dgm:animLvl val="lvl"/>
          <dgm:resizeHandles val="exact"/>
        </dgm:presLayoutVars>
      </dgm:prSet>
      <dgm:spPr/>
    </dgm:pt>
    <dgm:pt modelId="{64290878-810A-4605-8692-83080AB684DF}" type="pres">
      <dgm:prSet presAssocID="{2760C1AE-B5D7-42E6-8336-200FB71779A2}" presName="composite" presStyleCnt="0"/>
      <dgm:spPr/>
    </dgm:pt>
    <dgm:pt modelId="{E0057D80-EB98-4877-937B-C6685E023139}" type="pres">
      <dgm:prSet presAssocID="{2760C1AE-B5D7-42E6-8336-200FB71779A2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F89C3BA-BF6D-4C49-9A5F-8A29EF5E505D}" type="pres">
      <dgm:prSet presAssocID="{2760C1AE-B5D7-42E6-8336-200FB71779A2}" presName="descendantText" presStyleLbl="alignAcc1" presStyleIdx="0" presStyleCnt="4">
        <dgm:presLayoutVars>
          <dgm:bulletEnabled val="1"/>
        </dgm:presLayoutVars>
      </dgm:prSet>
      <dgm:spPr/>
    </dgm:pt>
    <dgm:pt modelId="{AF2B4E06-6C33-4218-9A3A-99B5EDEF1715}" type="pres">
      <dgm:prSet presAssocID="{46546545-3B9B-4D5E-A9E7-745DFA923815}" presName="sp" presStyleCnt="0"/>
      <dgm:spPr/>
    </dgm:pt>
    <dgm:pt modelId="{E17B529C-4686-4501-8678-45D59A7BAB89}" type="pres">
      <dgm:prSet presAssocID="{CC4F4498-B283-406D-B825-57C010AA8BAB}" presName="composite" presStyleCnt="0"/>
      <dgm:spPr/>
    </dgm:pt>
    <dgm:pt modelId="{B9A2610C-40B3-435E-9D7D-671ED2AF9E61}" type="pres">
      <dgm:prSet presAssocID="{CC4F4498-B283-406D-B825-57C010AA8BA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8D008BC-1D7E-43F6-A290-201462761F4F}" type="pres">
      <dgm:prSet presAssocID="{CC4F4498-B283-406D-B825-57C010AA8BAB}" presName="descendantText" presStyleLbl="alignAcc1" presStyleIdx="1" presStyleCnt="4">
        <dgm:presLayoutVars>
          <dgm:bulletEnabled val="1"/>
        </dgm:presLayoutVars>
      </dgm:prSet>
      <dgm:spPr/>
    </dgm:pt>
    <dgm:pt modelId="{F948EF4A-0232-45EB-A5B4-4EC486CB2F84}" type="pres">
      <dgm:prSet presAssocID="{F39B4A6F-A1C4-4D6A-A6F4-59691E45E7F5}" presName="sp" presStyleCnt="0"/>
      <dgm:spPr/>
    </dgm:pt>
    <dgm:pt modelId="{9C37A5AF-7CF1-427A-9964-71548B926E3F}" type="pres">
      <dgm:prSet presAssocID="{855C305D-20F3-4D1F-B20A-6C80DED341BB}" presName="composite" presStyleCnt="0"/>
      <dgm:spPr/>
    </dgm:pt>
    <dgm:pt modelId="{AFB0140B-D1D0-4A7D-8984-6D43648B917B}" type="pres">
      <dgm:prSet presAssocID="{855C305D-20F3-4D1F-B20A-6C80DED341B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380A520-EE80-45B1-9509-8F6320477213}" type="pres">
      <dgm:prSet presAssocID="{855C305D-20F3-4D1F-B20A-6C80DED341BB}" presName="descendantText" presStyleLbl="alignAcc1" presStyleIdx="2" presStyleCnt="4">
        <dgm:presLayoutVars>
          <dgm:bulletEnabled val="1"/>
        </dgm:presLayoutVars>
      </dgm:prSet>
      <dgm:spPr/>
    </dgm:pt>
    <dgm:pt modelId="{62BEA5B2-0832-465A-B1A7-814D010B989B}" type="pres">
      <dgm:prSet presAssocID="{7067969D-178F-478B-BC02-F0EEA004F205}" presName="sp" presStyleCnt="0"/>
      <dgm:spPr/>
    </dgm:pt>
    <dgm:pt modelId="{363AF7FD-983F-44A3-9F48-96C066C78DF0}" type="pres">
      <dgm:prSet presAssocID="{877B3482-0A76-4B11-827E-FE295DEAA9D6}" presName="composite" presStyleCnt="0"/>
      <dgm:spPr/>
    </dgm:pt>
    <dgm:pt modelId="{4DFA784C-C57A-492A-93D8-CD6272BE9392}" type="pres">
      <dgm:prSet presAssocID="{877B3482-0A76-4B11-827E-FE295DEAA9D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880765A-E9E8-409E-A9E8-9AAED164CBBF}" type="pres">
      <dgm:prSet presAssocID="{877B3482-0A76-4B11-827E-FE295DEAA9D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7D26F03-8397-4A1C-9340-0C40CFCF7D50}" srcId="{855C305D-20F3-4D1F-B20A-6C80DED341BB}" destId="{721DCE22-44A4-442B-9DB9-4FEE835C57BE}" srcOrd="0" destOrd="0" parTransId="{96589FE8-6F35-4543-BA66-5C07FFEF958A}" sibTransId="{0DD12B4E-5CEC-4408-9A30-DB5FD051568C}"/>
    <dgm:cxn modelId="{FF513112-7B67-4315-8B33-83BC1694AD08}" type="presOf" srcId="{2760C1AE-B5D7-42E6-8336-200FB71779A2}" destId="{E0057D80-EB98-4877-937B-C6685E023139}" srcOrd="0" destOrd="0" presId="urn:microsoft.com/office/officeart/2005/8/layout/chevron2"/>
    <dgm:cxn modelId="{A1552115-AA07-40BE-ADAF-D9CA5E5BC2DC}" srcId="{DB6E307B-5AA4-485B-9A10-F462FE275302}" destId="{877B3482-0A76-4B11-827E-FE295DEAA9D6}" srcOrd="3" destOrd="0" parTransId="{75F1F9ED-3B33-4CDD-B93A-715BE533917D}" sibTransId="{9EACF896-7AE8-4915-B743-779D00690EED}"/>
    <dgm:cxn modelId="{0A713A25-2FF0-41A8-86E0-C675466E9EDE}" type="presOf" srcId="{CC4F4498-B283-406D-B825-57C010AA8BAB}" destId="{B9A2610C-40B3-435E-9D7D-671ED2AF9E61}" srcOrd="0" destOrd="0" presId="urn:microsoft.com/office/officeart/2005/8/layout/chevron2"/>
    <dgm:cxn modelId="{2816E628-5B36-473A-BB6A-9D2E99B9F55D}" srcId="{CC4F4498-B283-406D-B825-57C010AA8BAB}" destId="{ECA02A66-4417-4752-B119-D293A42393E8}" srcOrd="1" destOrd="0" parTransId="{2194AF3A-F4C7-45D7-B657-73DB4819510E}" sibTransId="{9D8781A2-0237-49D3-B492-BA90E8D6EC99}"/>
    <dgm:cxn modelId="{15F35F2B-FE28-4BF5-853F-8E1D992E12A4}" srcId="{2760C1AE-B5D7-42E6-8336-200FB71779A2}" destId="{BDFAA626-05C5-4D8D-B0B6-34608C8C6A00}" srcOrd="0" destOrd="0" parTransId="{67F0293B-08FC-442B-88D3-25F993685654}" sibTransId="{8D71F232-06F4-4A82-9A0C-FC17E17064BD}"/>
    <dgm:cxn modelId="{BC690932-A3DF-4BD8-9533-7AC2AD4B7E05}" srcId="{CC4F4498-B283-406D-B825-57C010AA8BAB}" destId="{9712112E-F34C-42F1-A8F1-FA70BB5B6E09}" srcOrd="0" destOrd="0" parTransId="{5718C25D-010B-40B3-B78E-C84B3F95023A}" sibTransId="{59F0847F-C28C-416A-8360-2766EE63D138}"/>
    <dgm:cxn modelId="{3E849F32-DB5F-40FE-ACEE-F4B4E608B35B}" type="presOf" srcId="{9712112E-F34C-42F1-A8F1-FA70BB5B6E09}" destId="{28D008BC-1D7E-43F6-A290-201462761F4F}" srcOrd="0" destOrd="0" presId="urn:microsoft.com/office/officeart/2005/8/layout/chevron2"/>
    <dgm:cxn modelId="{545C473B-385A-4B89-8EFC-EACAAF96BA27}" type="presOf" srcId="{ECA02A66-4417-4752-B119-D293A42393E8}" destId="{28D008BC-1D7E-43F6-A290-201462761F4F}" srcOrd="0" destOrd="1" presId="urn:microsoft.com/office/officeart/2005/8/layout/chevron2"/>
    <dgm:cxn modelId="{23E0703F-B884-41BF-BB9C-D4420D9C3AAF}" type="presOf" srcId="{855C305D-20F3-4D1F-B20A-6C80DED341BB}" destId="{AFB0140B-D1D0-4A7D-8984-6D43648B917B}" srcOrd="0" destOrd="0" presId="urn:microsoft.com/office/officeart/2005/8/layout/chevron2"/>
    <dgm:cxn modelId="{A2FA7B5C-B805-45B9-BB12-1802735777E3}" type="presOf" srcId="{DB6E307B-5AA4-485B-9A10-F462FE275302}" destId="{73B7CA98-D275-48CE-B3A3-23444AD01217}" srcOrd="0" destOrd="0" presId="urn:microsoft.com/office/officeart/2005/8/layout/chevron2"/>
    <dgm:cxn modelId="{1F3AD560-1D78-4209-BF93-971444DB7764}" type="presOf" srcId="{877B3482-0A76-4B11-827E-FE295DEAA9D6}" destId="{4DFA784C-C57A-492A-93D8-CD6272BE9392}" srcOrd="0" destOrd="0" presId="urn:microsoft.com/office/officeart/2005/8/layout/chevron2"/>
    <dgm:cxn modelId="{5D792A68-C738-4C18-823E-D2306BD9510A}" srcId="{DB6E307B-5AA4-485B-9A10-F462FE275302}" destId="{855C305D-20F3-4D1F-B20A-6C80DED341BB}" srcOrd="2" destOrd="0" parTransId="{723AED0D-6766-42C2-B872-5B55B3D609D8}" sibTransId="{7067969D-178F-478B-BC02-F0EEA004F205}"/>
    <dgm:cxn modelId="{A6269E4E-FAE5-4E74-A10E-C357E0A2CBF1}" type="presOf" srcId="{BDFAA626-05C5-4D8D-B0B6-34608C8C6A00}" destId="{BF89C3BA-BF6D-4C49-9A5F-8A29EF5E505D}" srcOrd="0" destOrd="0" presId="urn:microsoft.com/office/officeart/2005/8/layout/chevron2"/>
    <dgm:cxn modelId="{D47D937D-E9F8-4FEC-8C60-CB8F781061A6}" type="presOf" srcId="{EBF8AB41-F3B3-4768-B0A6-3220FF1B4B2C}" destId="{5880765A-E9E8-409E-A9E8-9AAED164CBBF}" srcOrd="0" destOrd="0" presId="urn:microsoft.com/office/officeart/2005/8/layout/chevron2"/>
    <dgm:cxn modelId="{A5214C97-80B8-44A6-924F-032191C7BD95}" srcId="{2760C1AE-B5D7-42E6-8336-200FB71779A2}" destId="{55595E2F-6DD6-48A7-870F-EC8089125854}" srcOrd="1" destOrd="0" parTransId="{A7B028BA-8116-4605-AD09-3A15B2FC9C65}" sibTransId="{83294542-0280-4BFF-BF71-07C22E856680}"/>
    <dgm:cxn modelId="{FEB4419C-6D0F-4EF1-9F70-848D9A611437}" srcId="{DB6E307B-5AA4-485B-9A10-F462FE275302}" destId="{CC4F4498-B283-406D-B825-57C010AA8BAB}" srcOrd="1" destOrd="0" parTransId="{AC26467B-0A21-4867-840F-A6FA9EC5DABF}" sibTransId="{F39B4A6F-A1C4-4D6A-A6F4-59691E45E7F5}"/>
    <dgm:cxn modelId="{F7265E9F-C14A-411F-84DB-87B23A526551}" type="presOf" srcId="{55595E2F-6DD6-48A7-870F-EC8089125854}" destId="{BF89C3BA-BF6D-4C49-9A5F-8A29EF5E505D}" srcOrd="0" destOrd="1" presId="urn:microsoft.com/office/officeart/2005/8/layout/chevron2"/>
    <dgm:cxn modelId="{77C91CB5-1B36-4F49-8A9E-262DC5A0A5B0}" type="presOf" srcId="{721DCE22-44A4-442B-9DB9-4FEE835C57BE}" destId="{C380A520-EE80-45B1-9509-8F6320477213}" srcOrd="0" destOrd="0" presId="urn:microsoft.com/office/officeart/2005/8/layout/chevron2"/>
    <dgm:cxn modelId="{F1677CB6-D0BA-476C-9EAA-D53107E8270D}" srcId="{CC4F4498-B283-406D-B825-57C010AA8BAB}" destId="{35446C9E-7374-453B-9D18-BF81D98A7921}" srcOrd="2" destOrd="0" parTransId="{D9732166-2F43-452A-B7BC-3940A8B169AD}" sibTransId="{EB09417E-51A1-4313-BE07-B5323558CE66}"/>
    <dgm:cxn modelId="{1CB613F8-F8C1-4F55-8043-19D4A058F640}" type="presOf" srcId="{35446C9E-7374-453B-9D18-BF81D98A7921}" destId="{28D008BC-1D7E-43F6-A290-201462761F4F}" srcOrd="0" destOrd="2" presId="urn:microsoft.com/office/officeart/2005/8/layout/chevron2"/>
    <dgm:cxn modelId="{89EA8EFA-3AF1-4332-93BC-FCBD8C5C31B1}" srcId="{877B3482-0A76-4B11-827E-FE295DEAA9D6}" destId="{EBF8AB41-F3B3-4768-B0A6-3220FF1B4B2C}" srcOrd="0" destOrd="0" parTransId="{3CBBACFE-9C99-416A-8E8E-222D99946842}" sibTransId="{B369F74C-F701-4CCA-8244-B4AB678C7008}"/>
    <dgm:cxn modelId="{825CC3FC-810F-4B2F-B384-0118C629AA25}" srcId="{DB6E307B-5AA4-485B-9A10-F462FE275302}" destId="{2760C1AE-B5D7-42E6-8336-200FB71779A2}" srcOrd="0" destOrd="0" parTransId="{ABE39752-37B8-479E-9BBA-DD3AF182B6C7}" sibTransId="{46546545-3B9B-4D5E-A9E7-745DFA923815}"/>
    <dgm:cxn modelId="{ABA8AB19-1475-415D-A615-1981C45605AA}" type="presParOf" srcId="{73B7CA98-D275-48CE-B3A3-23444AD01217}" destId="{64290878-810A-4605-8692-83080AB684DF}" srcOrd="0" destOrd="0" presId="urn:microsoft.com/office/officeart/2005/8/layout/chevron2"/>
    <dgm:cxn modelId="{4C64229F-3A84-429B-9350-E4BE8626CDBA}" type="presParOf" srcId="{64290878-810A-4605-8692-83080AB684DF}" destId="{E0057D80-EB98-4877-937B-C6685E023139}" srcOrd="0" destOrd="0" presId="urn:microsoft.com/office/officeart/2005/8/layout/chevron2"/>
    <dgm:cxn modelId="{A6335388-4B12-4103-B882-7A429D7890F4}" type="presParOf" srcId="{64290878-810A-4605-8692-83080AB684DF}" destId="{BF89C3BA-BF6D-4C49-9A5F-8A29EF5E505D}" srcOrd="1" destOrd="0" presId="urn:microsoft.com/office/officeart/2005/8/layout/chevron2"/>
    <dgm:cxn modelId="{EF1FB25B-B934-449E-9C82-CEB894581BCF}" type="presParOf" srcId="{73B7CA98-D275-48CE-B3A3-23444AD01217}" destId="{AF2B4E06-6C33-4218-9A3A-99B5EDEF1715}" srcOrd="1" destOrd="0" presId="urn:microsoft.com/office/officeart/2005/8/layout/chevron2"/>
    <dgm:cxn modelId="{7C991B07-9E9F-48C5-BCF4-79AB289A98BB}" type="presParOf" srcId="{73B7CA98-D275-48CE-B3A3-23444AD01217}" destId="{E17B529C-4686-4501-8678-45D59A7BAB89}" srcOrd="2" destOrd="0" presId="urn:microsoft.com/office/officeart/2005/8/layout/chevron2"/>
    <dgm:cxn modelId="{0724058C-C879-4A73-B334-FA3EF9D1E5F5}" type="presParOf" srcId="{E17B529C-4686-4501-8678-45D59A7BAB89}" destId="{B9A2610C-40B3-435E-9D7D-671ED2AF9E61}" srcOrd="0" destOrd="0" presId="urn:microsoft.com/office/officeart/2005/8/layout/chevron2"/>
    <dgm:cxn modelId="{C74EA899-8346-4901-AAFC-732404577271}" type="presParOf" srcId="{E17B529C-4686-4501-8678-45D59A7BAB89}" destId="{28D008BC-1D7E-43F6-A290-201462761F4F}" srcOrd="1" destOrd="0" presId="urn:microsoft.com/office/officeart/2005/8/layout/chevron2"/>
    <dgm:cxn modelId="{4686AD69-0B4D-4C94-A786-4A84E6855160}" type="presParOf" srcId="{73B7CA98-D275-48CE-B3A3-23444AD01217}" destId="{F948EF4A-0232-45EB-A5B4-4EC486CB2F84}" srcOrd="3" destOrd="0" presId="urn:microsoft.com/office/officeart/2005/8/layout/chevron2"/>
    <dgm:cxn modelId="{5D4DCC72-1628-49DF-A0E2-959BAA51DD12}" type="presParOf" srcId="{73B7CA98-D275-48CE-B3A3-23444AD01217}" destId="{9C37A5AF-7CF1-427A-9964-71548B926E3F}" srcOrd="4" destOrd="0" presId="urn:microsoft.com/office/officeart/2005/8/layout/chevron2"/>
    <dgm:cxn modelId="{C3BD272D-30B7-4EA4-9168-1D30D6FB2FEB}" type="presParOf" srcId="{9C37A5AF-7CF1-427A-9964-71548B926E3F}" destId="{AFB0140B-D1D0-4A7D-8984-6D43648B917B}" srcOrd="0" destOrd="0" presId="urn:microsoft.com/office/officeart/2005/8/layout/chevron2"/>
    <dgm:cxn modelId="{A597DD64-0DA3-4FCC-A2E5-7A51E9348B38}" type="presParOf" srcId="{9C37A5AF-7CF1-427A-9964-71548B926E3F}" destId="{C380A520-EE80-45B1-9509-8F6320477213}" srcOrd="1" destOrd="0" presId="urn:microsoft.com/office/officeart/2005/8/layout/chevron2"/>
    <dgm:cxn modelId="{035BC866-B7E6-4A63-B16C-4AB3D7D7073D}" type="presParOf" srcId="{73B7CA98-D275-48CE-B3A3-23444AD01217}" destId="{62BEA5B2-0832-465A-B1A7-814D010B989B}" srcOrd="5" destOrd="0" presId="urn:microsoft.com/office/officeart/2005/8/layout/chevron2"/>
    <dgm:cxn modelId="{9D58DD8A-8B6A-4023-962C-A41EEF50CD70}" type="presParOf" srcId="{73B7CA98-D275-48CE-B3A3-23444AD01217}" destId="{363AF7FD-983F-44A3-9F48-96C066C78DF0}" srcOrd="6" destOrd="0" presId="urn:microsoft.com/office/officeart/2005/8/layout/chevron2"/>
    <dgm:cxn modelId="{8DE3B182-3A4A-4D64-8E86-BC7AD8EE29F1}" type="presParOf" srcId="{363AF7FD-983F-44A3-9F48-96C066C78DF0}" destId="{4DFA784C-C57A-492A-93D8-CD6272BE9392}" srcOrd="0" destOrd="0" presId="urn:microsoft.com/office/officeart/2005/8/layout/chevron2"/>
    <dgm:cxn modelId="{A0AE7FDE-8E4B-461E-AAEE-9C6E8FC14F3E}" type="presParOf" srcId="{363AF7FD-983F-44A3-9F48-96C066C78DF0}" destId="{5880765A-E9E8-409E-A9E8-9AAED164CB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1ABBB-8144-4DB3-AB09-1C9745F80E6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43FA9DD-FC83-42F9-AAA0-EE8509BB5FF9}">
      <dgm:prSet phldrT="[Tekst]" custT="1"/>
      <dgm:spPr/>
      <dgm:t>
        <a:bodyPr/>
        <a:lstStyle/>
        <a:p>
          <a:r>
            <a:rPr lang="pl-PL" sz="2800" dirty="0"/>
            <a:t>seminaria  </a:t>
          </a:r>
        </a:p>
        <a:p>
          <a:r>
            <a:rPr lang="pl-PL" sz="2800" dirty="0"/>
            <a:t>(Poświętne, Brwinów) 30 osób</a:t>
          </a:r>
        </a:p>
      </dgm:t>
    </dgm:pt>
    <dgm:pt modelId="{AE88EBAC-5E6A-451B-97ED-E692F641A59B}" type="parTrans" cxnId="{1FB77900-B31E-4428-BD0E-9DF128F4CA69}">
      <dgm:prSet/>
      <dgm:spPr/>
      <dgm:t>
        <a:bodyPr/>
        <a:lstStyle/>
        <a:p>
          <a:endParaRPr lang="pl-PL"/>
        </a:p>
      </dgm:t>
    </dgm:pt>
    <dgm:pt modelId="{BA4881BF-51E2-4B9B-AF67-56D66283119B}" type="sibTrans" cxnId="{1FB77900-B31E-4428-BD0E-9DF128F4CA69}">
      <dgm:prSet/>
      <dgm:spPr/>
      <dgm:t>
        <a:bodyPr/>
        <a:lstStyle/>
        <a:p>
          <a:endParaRPr lang="pl-PL"/>
        </a:p>
      </dgm:t>
    </dgm:pt>
    <dgm:pt modelId="{CC1C020C-1841-4F2A-B6DC-CC7305A7EBE9}">
      <dgm:prSet phldrT="[Tekst]" custT="1"/>
      <dgm:spPr/>
      <dgm:t>
        <a:bodyPr/>
        <a:lstStyle/>
        <a:p>
          <a:r>
            <a:rPr lang="pl-PL" sz="2800" dirty="0"/>
            <a:t>ankieta</a:t>
          </a:r>
        </a:p>
        <a:p>
          <a:r>
            <a:rPr lang="pl-PL" sz="2800" dirty="0"/>
            <a:t>(159 respondentów)</a:t>
          </a:r>
        </a:p>
      </dgm:t>
    </dgm:pt>
    <dgm:pt modelId="{90ADE242-9FF2-41A3-ACDF-D40E77DD4480}" type="parTrans" cxnId="{7920E611-639B-45E2-B4A9-346C92B288DD}">
      <dgm:prSet/>
      <dgm:spPr/>
      <dgm:t>
        <a:bodyPr/>
        <a:lstStyle/>
        <a:p>
          <a:endParaRPr lang="pl-PL"/>
        </a:p>
      </dgm:t>
    </dgm:pt>
    <dgm:pt modelId="{66EC117B-C273-4ADC-9F23-3531A9911C22}" type="sibTrans" cxnId="{7920E611-639B-45E2-B4A9-346C92B288DD}">
      <dgm:prSet/>
      <dgm:spPr/>
      <dgm:t>
        <a:bodyPr/>
        <a:lstStyle/>
        <a:p>
          <a:endParaRPr lang="pl-PL"/>
        </a:p>
      </dgm:t>
    </dgm:pt>
    <dgm:pt modelId="{F134A41F-42E4-4D28-A8BD-CE7E5BE1865A}">
      <dgm:prSet phldrT="[Tekst]" custT="1"/>
      <dgm:spPr/>
      <dgm:t>
        <a:bodyPr/>
        <a:lstStyle/>
        <a:p>
          <a:r>
            <a:rPr lang="pl-PL" sz="2800" dirty="0"/>
            <a:t>seminarium podsumowujące</a:t>
          </a:r>
        </a:p>
        <a:p>
          <a:endParaRPr lang="pl-PL" sz="2800" dirty="0"/>
        </a:p>
      </dgm:t>
    </dgm:pt>
    <dgm:pt modelId="{5FA94C3F-6FB2-489F-8729-6285CA38DB8C}" type="parTrans" cxnId="{5510C096-708B-40DB-849F-B8839EEF9AD5}">
      <dgm:prSet/>
      <dgm:spPr/>
      <dgm:t>
        <a:bodyPr/>
        <a:lstStyle/>
        <a:p>
          <a:endParaRPr lang="pl-PL"/>
        </a:p>
      </dgm:t>
    </dgm:pt>
    <dgm:pt modelId="{D56E2226-D9BE-41D7-8290-6FC9379EDE13}" type="sibTrans" cxnId="{5510C096-708B-40DB-849F-B8839EEF9AD5}">
      <dgm:prSet/>
      <dgm:spPr/>
      <dgm:t>
        <a:bodyPr/>
        <a:lstStyle/>
        <a:p>
          <a:endParaRPr lang="pl-PL"/>
        </a:p>
      </dgm:t>
    </dgm:pt>
    <dgm:pt modelId="{386486BC-91F9-4C58-BE5C-D544B3DDF9F0}" type="pres">
      <dgm:prSet presAssocID="{CEA1ABBB-8144-4DB3-AB09-1C9745F80E6F}" presName="diagram" presStyleCnt="0">
        <dgm:presLayoutVars>
          <dgm:dir/>
          <dgm:resizeHandles val="exact"/>
        </dgm:presLayoutVars>
      </dgm:prSet>
      <dgm:spPr/>
    </dgm:pt>
    <dgm:pt modelId="{D11A17E7-9A0F-42C0-9273-6AB7276C274A}" type="pres">
      <dgm:prSet presAssocID="{243FA9DD-FC83-42F9-AAA0-EE8509BB5FF9}" presName="node" presStyleLbl="node1" presStyleIdx="0" presStyleCnt="3" custScaleX="185634" custLinFactNeighborX="-3526" custLinFactNeighborY="7837">
        <dgm:presLayoutVars>
          <dgm:bulletEnabled val="1"/>
        </dgm:presLayoutVars>
      </dgm:prSet>
      <dgm:spPr/>
    </dgm:pt>
    <dgm:pt modelId="{FF9E64C2-B8B7-477F-BE4F-1BF7A0C9365A}" type="pres">
      <dgm:prSet presAssocID="{BA4881BF-51E2-4B9B-AF67-56D66283119B}" presName="sibTrans" presStyleCnt="0"/>
      <dgm:spPr/>
    </dgm:pt>
    <dgm:pt modelId="{5CAC98D8-7CBD-4178-812B-0B50A5BD3B03}" type="pres">
      <dgm:prSet presAssocID="{CC1C020C-1841-4F2A-B6DC-CC7305A7EBE9}" presName="node" presStyleLbl="node1" presStyleIdx="1" presStyleCnt="3" custScaleX="103237" custLinFactNeighborX="-19188" custLinFactNeighborY="428">
        <dgm:presLayoutVars>
          <dgm:bulletEnabled val="1"/>
        </dgm:presLayoutVars>
      </dgm:prSet>
      <dgm:spPr/>
    </dgm:pt>
    <dgm:pt modelId="{77A1EE30-A849-4001-B3F4-99032D952FC2}" type="pres">
      <dgm:prSet presAssocID="{66EC117B-C273-4ADC-9F23-3531A9911C22}" presName="sibTrans" presStyleCnt="0"/>
      <dgm:spPr/>
    </dgm:pt>
    <dgm:pt modelId="{E90EF396-EE46-4CF3-A1B4-775CB2EAB2DF}" type="pres">
      <dgm:prSet presAssocID="{F134A41F-42E4-4D28-A8BD-CE7E5BE1865A}" presName="node" presStyleLbl="node1" presStyleIdx="2" presStyleCnt="3" custScaleX="94180" custLinFactNeighborX="-4760" custLinFactNeighborY="1090">
        <dgm:presLayoutVars>
          <dgm:bulletEnabled val="1"/>
        </dgm:presLayoutVars>
      </dgm:prSet>
      <dgm:spPr/>
    </dgm:pt>
  </dgm:ptLst>
  <dgm:cxnLst>
    <dgm:cxn modelId="{1FB77900-B31E-4428-BD0E-9DF128F4CA69}" srcId="{CEA1ABBB-8144-4DB3-AB09-1C9745F80E6F}" destId="{243FA9DD-FC83-42F9-AAA0-EE8509BB5FF9}" srcOrd="0" destOrd="0" parTransId="{AE88EBAC-5E6A-451B-97ED-E692F641A59B}" sibTransId="{BA4881BF-51E2-4B9B-AF67-56D66283119B}"/>
    <dgm:cxn modelId="{7920E611-639B-45E2-B4A9-346C92B288DD}" srcId="{CEA1ABBB-8144-4DB3-AB09-1C9745F80E6F}" destId="{CC1C020C-1841-4F2A-B6DC-CC7305A7EBE9}" srcOrd="1" destOrd="0" parTransId="{90ADE242-9FF2-41A3-ACDF-D40E77DD4480}" sibTransId="{66EC117B-C273-4ADC-9F23-3531A9911C22}"/>
    <dgm:cxn modelId="{646B1945-F339-4D8B-919B-2F3E34A3D63D}" type="presOf" srcId="{F134A41F-42E4-4D28-A8BD-CE7E5BE1865A}" destId="{E90EF396-EE46-4CF3-A1B4-775CB2EAB2DF}" srcOrd="0" destOrd="0" presId="urn:microsoft.com/office/officeart/2005/8/layout/default#1"/>
    <dgm:cxn modelId="{5510C096-708B-40DB-849F-B8839EEF9AD5}" srcId="{CEA1ABBB-8144-4DB3-AB09-1C9745F80E6F}" destId="{F134A41F-42E4-4D28-A8BD-CE7E5BE1865A}" srcOrd="2" destOrd="0" parTransId="{5FA94C3F-6FB2-489F-8729-6285CA38DB8C}" sibTransId="{D56E2226-D9BE-41D7-8290-6FC9379EDE13}"/>
    <dgm:cxn modelId="{327F55EB-B8D9-46F2-9698-18CA9462E1FD}" type="presOf" srcId="{CEA1ABBB-8144-4DB3-AB09-1C9745F80E6F}" destId="{386486BC-91F9-4C58-BE5C-D544B3DDF9F0}" srcOrd="0" destOrd="0" presId="urn:microsoft.com/office/officeart/2005/8/layout/default#1"/>
    <dgm:cxn modelId="{A66721ED-490B-451C-A6D7-649DB8BFF976}" type="presOf" srcId="{243FA9DD-FC83-42F9-AAA0-EE8509BB5FF9}" destId="{D11A17E7-9A0F-42C0-9273-6AB7276C274A}" srcOrd="0" destOrd="0" presId="urn:microsoft.com/office/officeart/2005/8/layout/default#1"/>
    <dgm:cxn modelId="{0100FBF5-5561-4891-AE9D-D04247F7B0D9}" type="presOf" srcId="{CC1C020C-1841-4F2A-B6DC-CC7305A7EBE9}" destId="{5CAC98D8-7CBD-4178-812B-0B50A5BD3B03}" srcOrd="0" destOrd="0" presId="urn:microsoft.com/office/officeart/2005/8/layout/default#1"/>
    <dgm:cxn modelId="{0B5AE0EC-6615-48D8-AA03-9785258DC601}" type="presParOf" srcId="{386486BC-91F9-4C58-BE5C-D544B3DDF9F0}" destId="{D11A17E7-9A0F-42C0-9273-6AB7276C274A}" srcOrd="0" destOrd="0" presId="urn:microsoft.com/office/officeart/2005/8/layout/default#1"/>
    <dgm:cxn modelId="{C26CE6CE-3155-4101-AC9E-DDC0EB300B95}" type="presParOf" srcId="{386486BC-91F9-4C58-BE5C-D544B3DDF9F0}" destId="{FF9E64C2-B8B7-477F-BE4F-1BF7A0C9365A}" srcOrd="1" destOrd="0" presId="urn:microsoft.com/office/officeart/2005/8/layout/default#1"/>
    <dgm:cxn modelId="{D5B5D5B3-2294-4937-BFBE-468EF3B4E1D3}" type="presParOf" srcId="{386486BC-91F9-4C58-BE5C-D544B3DDF9F0}" destId="{5CAC98D8-7CBD-4178-812B-0B50A5BD3B03}" srcOrd="2" destOrd="0" presId="urn:microsoft.com/office/officeart/2005/8/layout/default#1"/>
    <dgm:cxn modelId="{95E3C24C-40E0-4DB6-AE8E-02503DC7BBDB}" type="presParOf" srcId="{386486BC-91F9-4C58-BE5C-D544B3DDF9F0}" destId="{77A1EE30-A849-4001-B3F4-99032D952FC2}" srcOrd="3" destOrd="0" presId="urn:microsoft.com/office/officeart/2005/8/layout/default#1"/>
    <dgm:cxn modelId="{9A297321-20CA-440F-A043-2CDD1AB19BAD}" type="presParOf" srcId="{386486BC-91F9-4C58-BE5C-D544B3DDF9F0}" destId="{E90EF396-EE46-4CF3-A1B4-775CB2EAB2DF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57D80-EB98-4877-937B-C6685E023139}">
      <dsp:nvSpPr>
        <dsp:cNvPr id="0" name=""/>
        <dsp:cNvSpPr/>
      </dsp:nvSpPr>
      <dsp:spPr>
        <a:xfrm rot="5400000">
          <a:off x="-194162" y="197920"/>
          <a:ext cx="1294418" cy="906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Analiza kompetencji</a:t>
          </a:r>
        </a:p>
      </dsp:txBody>
      <dsp:txXfrm rot="-5400000">
        <a:off x="1" y="456805"/>
        <a:ext cx="906093" cy="388325"/>
      </dsp:txXfrm>
    </dsp:sp>
    <dsp:sp modelId="{BF89C3BA-BF6D-4C49-9A5F-8A29EF5E505D}">
      <dsp:nvSpPr>
        <dsp:cNvPr id="0" name=""/>
        <dsp:cNvSpPr/>
      </dsp:nvSpPr>
      <dsp:spPr>
        <a:xfrm rot="5400000">
          <a:off x="3592593" y="-2682743"/>
          <a:ext cx="841372" cy="6214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określenie procesów i zadań zawodowych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identyfikacja kompetencji kluczowych</a:t>
          </a:r>
        </a:p>
      </dsp:txBody>
      <dsp:txXfrm rot="-5400000">
        <a:off x="906093" y="44829"/>
        <a:ext cx="6173301" cy="759228"/>
      </dsp:txXfrm>
    </dsp:sp>
    <dsp:sp modelId="{B9A2610C-40B3-435E-9D7D-671ED2AF9E61}">
      <dsp:nvSpPr>
        <dsp:cNvPr id="0" name=""/>
        <dsp:cNvSpPr/>
      </dsp:nvSpPr>
      <dsp:spPr>
        <a:xfrm rot="5400000">
          <a:off x="-194162" y="1346268"/>
          <a:ext cx="1294418" cy="906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Wstępny projekt</a:t>
          </a:r>
        </a:p>
      </dsp:txBody>
      <dsp:txXfrm rot="-5400000">
        <a:off x="1" y="1605153"/>
        <a:ext cx="906093" cy="388325"/>
      </dsp:txXfrm>
    </dsp:sp>
    <dsp:sp modelId="{28D008BC-1D7E-43F6-A290-201462761F4F}">
      <dsp:nvSpPr>
        <dsp:cNvPr id="0" name=""/>
        <dsp:cNvSpPr/>
      </dsp:nvSpPr>
      <dsp:spPr>
        <a:xfrm rot="5400000">
          <a:off x="3592593" y="-1534395"/>
          <a:ext cx="841372" cy="6214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wyodrębnienie wyznaczników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sformułowanie charakterystyk poziomów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doprecyzowanie zakresu SRK (definicji sektora)</a:t>
          </a:r>
        </a:p>
      </dsp:txBody>
      <dsp:txXfrm rot="-5400000">
        <a:off x="906093" y="1193177"/>
        <a:ext cx="6173301" cy="759228"/>
      </dsp:txXfrm>
    </dsp:sp>
    <dsp:sp modelId="{AFB0140B-D1D0-4A7D-8984-6D43648B917B}">
      <dsp:nvSpPr>
        <dsp:cNvPr id="0" name=""/>
        <dsp:cNvSpPr/>
      </dsp:nvSpPr>
      <dsp:spPr>
        <a:xfrm rot="5400000">
          <a:off x="-194162" y="2494616"/>
          <a:ext cx="1294418" cy="906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Konsultacje</a:t>
          </a:r>
        </a:p>
      </dsp:txBody>
      <dsp:txXfrm rot="-5400000">
        <a:off x="1" y="2753501"/>
        <a:ext cx="906093" cy="388325"/>
      </dsp:txXfrm>
    </dsp:sp>
    <dsp:sp modelId="{C380A520-EE80-45B1-9509-8F6320477213}">
      <dsp:nvSpPr>
        <dsp:cNvPr id="0" name=""/>
        <dsp:cNvSpPr/>
      </dsp:nvSpPr>
      <dsp:spPr>
        <a:xfrm rot="5400000">
          <a:off x="3592593" y="-386047"/>
          <a:ext cx="841372" cy="6214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wywiady / seminaria / recenzje</a:t>
          </a:r>
        </a:p>
      </dsp:txBody>
      <dsp:txXfrm rot="-5400000">
        <a:off x="906093" y="2341525"/>
        <a:ext cx="6173301" cy="759228"/>
      </dsp:txXfrm>
    </dsp:sp>
    <dsp:sp modelId="{4DFA784C-C57A-492A-93D8-CD6272BE9392}">
      <dsp:nvSpPr>
        <dsp:cNvPr id="0" name=""/>
        <dsp:cNvSpPr/>
      </dsp:nvSpPr>
      <dsp:spPr>
        <a:xfrm rot="5400000">
          <a:off x="-194162" y="3642964"/>
          <a:ext cx="1294418" cy="90609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Projekt </a:t>
          </a:r>
        </a:p>
      </dsp:txBody>
      <dsp:txXfrm rot="-5400000">
        <a:off x="1" y="3901849"/>
        <a:ext cx="906093" cy="388325"/>
      </dsp:txXfrm>
    </dsp:sp>
    <dsp:sp modelId="{5880765A-E9E8-409E-A9E8-9AAED164CBBF}">
      <dsp:nvSpPr>
        <dsp:cNvPr id="0" name=""/>
        <dsp:cNvSpPr/>
      </dsp:nvSpPr>
      <dsp:spPr>
        <a:xfrm rot="5400000">
          <a:off x="3592593" y="762300"/>
          <a:ext cx="841372" cy="621437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000" kern="1200" dirty="0"/>
            <a:t>korekty i uzupełnienia</a:t>
          </a:r>
        </a:p>
      </dsp:txBody>
      <dsp:txXfrm rot="-5400000">
        <a:off x="906093" y="3489872"/>
        <a:ext cx="6173301" cy="759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A17E7-9A0F-42C0-9273-6AB7276C274A}">
      <dsp:nvSpPr>
        <dsp:cNvPr id="0" name=""/>
        <dsp:cNvSpPr/>
      </dsp:nvSpPr>
      <dsp:spPr>
        <a:xfrm>
          <a:off x="254134" y="304314"/>
          <a:ext cx="6370201" cy="205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seminaria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(Poświętne, Brwinów) 30 osób</a:t>
          </a:r>
        </a:p>
      </dsp:txBody>
      <dsp:txXfrm>
        <a:off x="254134" y="304314"/>
        <a:ext cx="6370201" cy="2058955"/>
      </dsp:txXfrm>
    </dsp:sp>
    <dsp:sp modelId="{5CAC98D8-7CBD-4178-812B-0B50A5BD3B03}">
      <dsp:nvSpPr>
        <dsp:cNvPr id="0" name=""/>
        <dsp:cNvSpPr/>
      </dsp:nvSpPr>
      <dsp:spPr>
        <a:xfrm>
          <a:off x="0" y="2553880"/>
          <a:ext cx="3542672" cy="205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ankieta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(159 respondentów)</a:t>
          </a:r>
        </a:p>
      </dsp:txBody>
      <dsp:txXfrm>
        <a:off x="0" y="2553880"/>
        <a:ext cx="3542672" cy="2058955"/>
      </dsp:txXfrm>
    </dsp:sp>
    <dsp:sp modelId="{E90EF396-EE46-4CF3-A1B4-775CB2EAB2DF}">
      <dsp:nvSpPr>
        <dsp:cNvPr id="0" name=""/>
        <dsp:cNvSpPr/>
      </dsp:nvSpPr>
      <dsp:spPr>
        <a:xfrm>
          <a:off x="3723868" y="2567511"/>
          <a:ext cx="3231873" cy="205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seminarium podsumowujące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 dirty="0"/>
        </a:p>
      </dsp:txBody>
      <dsp:txXfrm>
        <a:off x="3723868" y="2567511"/>
        <a:ext cx="3231873" cy="205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051D5-534E-4F41-A7AA-1F8C280BEB19}" type="datetimeFigureOut">
              <a:rPr lang="pl-PL" smtClean="0"/>
              <a:pPr/>
              <a:t>2019-09-19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2A3C7-6340-4CAA-8488-4633FD2D3E0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2A3C7-6340-4CAA-8488-4633FD2D3E09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34298" y="4711808"/>
            <a:ext cx="9212104" cy="5012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734298" y="5315890"/>
            <a:ext cx="9212104" cy="501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9859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76DE533-7D1B-4474-95BE-9EDF291ECED3}"/>
              </a:ext>
            </a:extLst>
          </p:cNvPr>
          <p:cNvSpPr>
            <a:spLocks noGrp="1" noChangeArrowheads="1"/>
          </p:cNvSpPr>
          <p:nvPr>
            <p:ph idx="4294967295" hasCustomPrompt="1"/>
          </p:nvPr>
        </p:nvSpPr>
        <p:spPr>
          <a:xfrm>
            <a:off x="1480858" y="1472889"/>
            <a:ext cx="6872287" cy="3859212"/>
          </a:xfrm>
          <a:prstGeom prst="rect">
            <a:avLst/>
          </a:prstGeom>
        </p:spPr>
        <p:txBody>
          <a:bodyPr lIns="0" tIns="0" rIns="0" bIns="0"/>
          <a:lstStyle>
            <a:lvl2pPr>
              <a:defRPr>
                <a:solidFill>
                  <a:srgbClr val="0094D8"/>
                </a:solidFill>
              </a:defRPr>
            </a:lvl2pPr>
          </a:lstStyle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Nazwa</a:t>
            </a: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b="1" dirty="0" err="1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 </a:t>
            </a:r>
            <a:endParaRPr lang="sv-SE" altLang="sv-SE" sz="1700" b="1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 instytucji certyfikującej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gotowej podjąć się certyfikowania danej kwalifikacji w tym oświadczenie potencjalnej instytucji certyfikującej o gotowości rozpoczęcia procesu certyfikacji po wprowadzeniu kwalifikacji do ZRK (2 pkt dla każdej kwalifikacji, łącznie max X punktów)</a:t>
            </a:r>
            <a:endParaRPr lang="sv-SE" altLang="sv-SE" sz="17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75920" lvl="1" indent="-147320" defTabSz="517525">
              <a:lnSpc>
                <a:spcPct val="115000"/>
              </a:lnSpc>
              <a:buClr>
                <a:srgbClr val="00A0E3"/>
              </a:buClr>
              <a:buFontTx/>
              <a:buChar char="•"/>
            </a:pPr>
            <a:r>
              <a:rPr lang="sv-SE" altLang="sv-SE" sz="1700" b="1" dirty="0">
                <a:solidFill>
                  <a:srgbClr val="00A1E4"/>
                </a:solidFill>
                <a:latin typeface="Calibri"/>
                <a:ea typeface="Avenir" charset="0"/>
                <a:cs typeface="Calibri"/>
                <a:sym typeface="Avenir" charset="0"/>
              </a:rPr>
              <a:t>Doświadczenie zawodowe eksperta głównego</a:t>
            </a:r>
            <a:r>
              <a:rPr lang="sv-SE" altLang="sv-SE" sz="17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17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dla danej kwalifikacji (rola eksperta wiodącego zdefiniowana jest w OPZ) na stanowisku pracy, na którym opisywana kwalifikacja jest kluczowa (6 pkt dla każdej kwalifikacji, łącznie max  X punktów, 2 pkt za co najmniej 3 lata doświadczenia, 4  punkty za do 5 lat doświadczenia, 6 punkty za powyżej 5 lat doświadczenia)</a:t>
            </a:r>
            <a:endParaRPr lang="sv-SE" altLang="sv-SE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1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598275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5" name="Group 2">
            <a:extLst>
              <a:ext uri="{FF2B5EF4-FFF2-40B4-BE49-F238E27FC236}">
                <a16:creationId xmlns:a16="http://schemas.microsoft.com/office/drawing/2014/main" id="{44203C1B-9F99-4F6C-98C6-0847E614BCF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2464638"/>
              </p:ext>
            </p:extLst>
          </p:nvPr>
        </p:nvGraphicFramePr>
        <p:xfrm>
          <a:off x="1118713" y="1463463"/>
          <a:ext cx="8230623" cy="4368800"/>
        </p:xfrm>
        <a:graphic>
          <a:graphicData uri="http://schemas.openxmlformats.org/drawingml/2006/table">
            <a:tbl>
              <a:tblPr/>
              <a:tblGrid>
                <a:gridCol w="5397441">
                  <a:extLst>
                    <a:ext uri="{9D8B030D-6E8A-4147-A177-3AD203B41FA5}">
                      <a16:colId xmlns:a16="http://schemas.microsoft.com/office/drawing/2014/main" val="1588868408"/>
                    </a:ext>
                  </a:extLst>
                </a:gridCol>
                <a:gridCol w="2833182">
                  <a:extLst>
                    <a:ext uri="{9D8B030D-6E8A-4147-A177-3AD203B41FA5}">
                      <a16:colId xmlns:a16="http://schemas.microsoft.com/office/drawing/2014/main" val="4108203921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DZIAŁANIA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venir" charset="0"/>
                          <a:cs typeface="Calibri" panose="020F0502020204030204" pitchFamily="34" charset="0"/>
                          <a:sym typeface="Avenir" charset="0"/>
                        </a:rPr>
                        <a:t>DNI OD PODPISANIA UMOWY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6948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Podpisanie umowy (klauzula o zmianie nazwy kwalifikacji)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/>
                        </a:gs>
                        <a:gs pos="65001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614033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harmonogramu spotkań i prac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048315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Uzgodnienie listy kwalifikacji, nad którymi pracują grupy ekspertów Wykonawcy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99746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Wykonawca zgłasza listy ekspertów i koordynatorów opisu w podziale na kwalifikacje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30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64228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Zamawiający określa 5 terminów seminariów, w których muszą wziąć udział eksperci główni dla każdej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35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95335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Seminaria dla Wykonawców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40–50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42332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Rozpoczyna się opis kwalifikacji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 50. dnia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422858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1 spotkanie korygujące z każdą firmą w trakcie opisu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3847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1. wersji</a:t>
                      </a: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14664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Uwagi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65201"/>
                  </a:ext>
                </a:extLst>
              </a:tr>
              <a:tr h="346075"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Arial" panose="020B0604020202020204" pitchFamily="34" charset="0"/>
                        </a:rPr>
                        <a:t>Odbiór ostatecznej wersji</a:t>
                      </a:r>
                      <a:endParaRPr kumimoji="0" lang="sv-SE" alt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Helvetica" panose="020B0604020202020204" pitchFamily="34" charset="0"/>
                        <a:cs typeface="Calibri" panose="020F0502020204030204" pitchFamily="34" charset="0"/>
                        <a:sym typeface="Helvetica" panose="020B0604020202020204" pitchFamily="34" charset="0"/>
                      </a:endParaRPr>
                    </a:p>
                  </a:txBody>
                  <a:tcPr marL="45719" marR="45719" marT="45719" marB="457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7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76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F5CBC7-C84F-4123-9956-97B98144A6F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33102" y="1472890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/>
            </a:lvl1pPr>
          </a:lstStyle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Dokument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opisujący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kluczowe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etapy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zapewniania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jakości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danej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kwalifikacji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Ryzyka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wraz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z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propozycjami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rozwiązań</a:t>
            </a:r>
            <a:endParaRPr lang="sv-SE" altLang="sv-SE" sz="2200" dirty="0" err="1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340995" indent="-340995" defTabSz="995363">
              <a:lnSpc>
                <a:spcPct val="115000"/>
              </a:lnSpc>
              <a:spcBef>
                <a:spcPts val="2800"/>
              </a:spcBef>
              <a:buClr>
                <a:srgbClr val="00A0E3"/>
              </a:buClr>
              <a:buFont typeface="Arial" panose="020B0604020202020204" pitchFamily="34" charset="0"/>
              <a:buChar char="✓"/>
            </a:pP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Pomysły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monitorowanie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procesu</a:t>
            </a:r>
            <a:r>
              <a:rPr lang="sv-SE" altLang="sv-SE" sz="22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</a:t>
            </a:r>
            <a:r>
              <a:rPr lang="sv-SE" altLang="sv-SE" sz="2200" dirty="0" err="1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certyfikowania</a:t>
            </a:r>
            <a:endParaRPr lang="sv-SE" altLang="sv-SE" dirty="0" err="1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44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18713" y="607701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aphicFrame>
        <p:nvGraphicFramePr>
          <p:cNvPr id="6" name="Group 2">
            <a:extLst>
              <a:ext uri="{FF2B5EF4-FFF2-40B4-BE49-F238E27FC236}">
                <a16:creationId xmlns:a16="http://schemas.microsoft.com/office/drawing/2014/main" id="{F4AD3E49-C37F-4129-9CE8-B1563FDAB6D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4093789"/>
              </p:ext>
            </p:extLst>
          </p:nvPr>
        </p:nvGraphicFramePr>
        <p:xfrm>
          <a:off x="1118713" y="1576076"/>
          <a:ext cx="8705850" cy="4365624"/>
        </p:xfrm>
        <a:graphic>
          <a:graphicData uri="http://schemas.openxmlformats.org/drawingml/2006/table">
            <a:tbl>
              <a:tblPr/>
              <a:tblGrid>
                <a:gridCol w="2128838">
                  <a:extLst>
                    <a:ext uri="{9D8B030D-6E8A-4147-A177-3AD203B41FA5}">
                      <a16:colId xmlns:a16="http://schemas.microsoft.com/office/drawing/2014/main" val="2018098880"/>
                    </a:ext>
                  </a:extLst>
                </a:gridCol>
                <a:gridCol w="6577012">
                  <a:extLst>
                    <a:ext uri="{9D8B030D-6E8A-4147-A177-3AD203B41FA5}">
                      <a16:colId xmlns:a16="http://schemas.microsoft.com/office/drawing/2014/main" val="889476902"/>
                    </a:ext>
                  </a:extLst>
                </a:gridCol>
              </a:tblGrid>
              <a:tr h="543278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EFEKTY KSZTAŁCENIA 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4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25338"/>
                  </a:ext>
                </a:extLst>
              </a:tr>
              <a:tr h="1198494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WIEDZA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jak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przebiega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rozwój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człowieka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ujęciu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holistycznym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poszczególnych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okresach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321185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UMIEJĘTNOŚCI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posiada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umiejętność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obserwowania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interpretowania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wyjaśniania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sytuacji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psychologicznych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relacji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między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nimi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br>
                        <a:rPr kumimoji="0" lang="en-US" sz="1600" normalizeH="0" dirty="0">
                          <a:ln>
                            <a:noFill/>
                          </a:ln>
                          <a:effectLst/>
                          <a:sym typeface="Arial" panose="020B0604020202020204" pitchFamily="34" charset="0"/>
                        </a:rPr>
                      </a:b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kontekście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rozwojowym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89904"/>
                  </a:ext>
                </a:extLst>
              </a:tr>
              <a:tr h="1311926"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ea typeface="Avenir" charset="0"/>
                          <a:cs typeface="Avenir" charset="0"/>
                          <a:sym typeface="Avenir" charset="0"/>
                        </a:rPr>
                        <a:t>KOMPETENCJE SPOŁECZNE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Helvetica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1pPr>
                      <a:lvl2pPr marL="2286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2pPr>
                      <a:lvl3pPr marL="4572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3pPr>
                      <a:lvl4pPr marL="6858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4pPr>
                      <a:lvl5pPr marL="914400" defTabSz="995363"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5pPr>
                      <a:lvl6pPr marL="13716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6pPr>
                      <a:lvl7pPr marL="18288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7pPr>
                      <a:lvl8pPr marL="22860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8pPr>
                      <a:lvl9pPr marL="2743200" defTabSz="995363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20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Helvetica" panose="020B0604020202020204" pitchFamily="34" charset="0"/>
                          <a:cs typeface="Helvetica" panose="020B0604020202020204" pitchFamily="34" charset="0"/>
                          <a:sym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95363" rtl="0" eaLnBrk="1" fontAlgn="base" latinLnBrk="0" hangingPunct="0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Student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potrafi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przyjmować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odpowiedzialność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za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własne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przygotowanie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do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pracy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podejmowane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decyzje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,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prowadzone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działania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oraz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ich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 </a:t>
                      </a:r>
                      <a:r>
                        <a:rPr kumimoji="0" lang="sv-SE" altLang="sv-S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skutki</a:t>
                      </a:r>
                      <a:r>
                        <a:rPr kumimoji="0" lang="sv-SE" altLang="sv-S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latin typeface="Calibri"/>
                          <a:cs typeface="Arial"/>
                          <a:sym typeface="Arial" panose="020B0604020202020204" pitchFamily="34" charset="0"/>
                        </a:rPr>
                        <a:t>.</a:t>
                      </a:r>
                      <a:endParaRPr kumimoji="0" lang="sv-SE" altLang="sv-S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Helvetica" panose="020B0604020202020204" pitchFamily="34" charset="0"/>
                        <a:cs typeface="Arial"/>
                        <a:sym typeface="Helvetica" panose="020B0604020202020204" pitchFamily="34" charset="0"/>
                      </a:endParaRPr>
                    </a:p>
                  </a:txBody>
                  <a:tcPr marL="50419" marR="50419" marT="50419" marB="50419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6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90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095159" y="611452"/>
            <a:ext cx="8402638" cy="86518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1473E440-3E96-4CCE-815E-21DD22A5A7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25338" y="1879699"/>
            <a:ext cx="8142279" cy="4253843"/>
            <a:chOff x="0" y="-1"/>
            <a:chExt cx="7848942" cy="4100648"/>
          </a:xfrm>
        </p:grpSpPr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67539E90-EBF9-4522-8E5B-B07226BD25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90386"/>
              <a:ext cx="1584488" cy="1011301"/>
              <a:chOff x="0" y="0"/>
              <a:chExt cx="1584488" cy="1011300"/>
            </a:xfrm>
          </p:grpSpPr>
          <p:sp>
            <p:nvSpPr>
              <p:cNvPr id="44" name="AutoShape 4">
                <a:extLst>
                  <a:ext uri="{FF2B5EF4-FFF2-40B4-BE49-F238E27FC236}">
                    <a16:creationId xmlns:a16="http://schemas.microsoft.com/office/drawing/2014/main" id="{1D1CFE57-C536-4B9E-A433-78236F4D4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5" name="AutoShape 5">
                <a:extLst>
                  <a:ext uri="{FF2B5EF4-FFF2-40B4-BE49-F238E27FC236}">
                    <a16:creationId xmlns:a16="http://schemas.microsoft.com/office/drawing/2014/main" id="{1674F2BD-C5E6-4448-AFC8-DCF0811E9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6" name="AutoShape 6">
                <a:extLst>
                  <a:ext uri="{FF2B5EF4-FFF2-40B4-BE49-F238E27FC236}">
                    <a16:creationId xmlns:a16="http://schemas.microsoft.com/office/drawing/2014/main" id="{264370FA-6D07-47A0-A946-83B9D3C7E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150823"/>
                <a:ext cx="1584170" cy="7086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OPISUJĄCY KWALIFIKACJĘ</a:t>
                </a:r>
                <a:endParaRPr lang="sv-SE" altLang="sv-SE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657686-2604-43D5-82F2-91F670EB40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290385"/>
              <a:ext cx="1584488" cy="1011301"/>
              <a:chOff x="0" y="0"/>
              <a:chExt cx="1584488" cy="1011300"/>
            </a:xfrm>
          </p:grpSpPr>
          <p:sp>
            <p:nvSpPr>
              <p:cNvPr id="41" name="AutoShape 8">
                <a:extLst>
                  <a:ext uri="{FF2B5EF4-FFF2-40B4-BE49-F238E27FC236}">
                    <a16:creationId xmlns:a16="http://schemas.microsoft.com/office/drawing/2014/main" id="{A27E455D-A003-4A5D-BBAD-FBA891812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42" name="AutoShape 9">
                <a:extLst>
                  <a:ext uri="{FF2B5EF4-FFF2-40B4-BE49-F238E27FC236}">
                    <a16:creationId xmlns:a16="http://schemas.microsoft.com/office/drawing/2014/main" id="{EA5D2A15-7F78-4AC0-86A2-F9B33F664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3" name="AutoShape 10">
                <a:extLst>
                  <a:ext uri="{FF2B5EF4-FFF2-40B4-BE49-F238E27FC236}">
                    <a16:creationId xmlns:a16="http://schemas.microsoft.com/office/drawing/2014/main" id="{5DC340B7-1D5C-4916-88A5-903EF011D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MINISTER WŁAŚCIWY</a:t>
                </a:r>
                <a:endParaRPr lang="sv-SE" altLang="sv-SE"/>
              </a:p>
            </p:txBody>
          </p:sp>
        </p:grp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576D812B-9915-4CFE-8CE9-6825D605D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464" y="290384"/>
              <a:ext cx="1584169" cy="101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A1E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9" tIns="45719" rIns="45719" bIns="45719"/>
            <a:lstStyle/>
            <a:p>
              <a:endParaRPr lang="sv-SE" altLang="sv-SE" sz="1400"/>
            </a:p>
          </p:txBody>
        </p: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FED42BA1-3A7D-42B0-B251-48A0E6385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290384"/>
              <a:ext cx="1584488" cy="1011301"/>
              <a:chOff x="0" y="0"/>
              <a:chExt cx="1584488" cy="1011300"/>
            </a:xfrm>
          </p:grpSpPr>
          <p:sp>
            <p:nvSpPr>
              <p:cNvPr id="39" name="AutoShape 13">
                <a:extLst>
                  <a:ext uri="{FF2B5EF4-FFF2-40B4-BE49-F238E27FC236}">
                    <a16:creationId xmlns:a16="http://schemas.microsoft.com/office/drawing/2014/main" id="{FBD3BA5F-F553-445D-8D4F-E32135865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40" name="AutoShape 14">
                <a:extLst>
                  <a:ext uri="{FF2B5EF4-FFF2-40B4-BE49-F238E27FC236}">
                    <a16:creationId xmlns:a16="http://schemas.microsoft.com/office/drawing/2014/main" id="{33726C96-56A4-4518-A90F-64617C439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" y="265123"/>
                <a:ext cx="1584170" cy="480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INSTYTUCJA CERTYFIKUJĄCA</a:t>
                </a:r>
                <a:endParaRPr lang="sv-SE" altLang="sv-SE"/>
              </a:p>
            </p:txBody>
          </p:sp>
        </p:grpSp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795C871A-1140-4859-942F-926CD048E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290386"/>
              <a:ext cx="1584254" cy="1011301"/>
              <a:chOff x="0" y="0"/>
              <a:chExt cx="1584254" cy="1011300"/>
            </a:xfrm>
          </p:grpSpPr>
          <p:sp>
            <p:nvSpPr>
              <p:cNvPr id="36" name="AutoShape 16">
                <a:extLst>
                  <a:ext uri="{FF2B5EF4-FFF2-40B4-BE49-F238E27FC236}">
                    <a16:creationId xmlns:a16="http://schemas.microsoft.com/office/drawing/2014/main" id="{E727D2BC-2079-43BB-BDB8-20E1B891C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9" tIns="45719" rIns="45719" bIns="45719"/>
              <a:lstStyle/>
              <a:p>
                <a:endParaRPr lang="sv-SE" altLang="sv-SE" sz="1400"/>
              </a:p>
            </p:txBody>
          </p:sp>
          <p:sp>
            <p:nvSpPr>
              <p:cNvPr id="37" name="AutoShape 17">
                <a:extLst>
                  <a:ext uri="{FF2B5EF4-FFF2-40B4-BE49-F238E27FC236}">
                    <a16:creationId xmlns:a16="http://schemas.microsoft.com/office/drawing/2014/main" id="{A2701318-EA38-456E-AF52-D6D10025B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A1E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8" name="AutoShape 18">
                <a:extLst>
                  <a:ext uri="{FF2B5EF4-FFF2-40B4-BE49-F238E27FC236}">
                    <a16:creationId xmlns:a16="http://schemas.microsoft.com/office/drawing/2014/main" id="{6FCBA6CC-F111-4BA5-9B1E-6053DA05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" y="36887"/>
                <a:ext cx="1584169" cy="9372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1429" tIns="11429" rIns="11429" bIns="11429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sv-SE" altLang="sv-SE" sz="13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PODMIOT ZEWNĘTRZNEGO ZAPEWNIANIA JAKOŚCI</a:t>
                </a:r>
                <a:endParaRPr lang="sv-SE" altLang="sv-SE"/>
              </a:p>
            </p:txBody>
          </p:sp>
        </p:grp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657AE95D-60A3-4267-8606-E06C147885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9867"/>
              <a:ext cx="1584169" cy="1011301"/>
              <a:chOff x="0" y="0"/>
              <a:chExt cx="1584169" cy="1011300"/>
            </a:xfrm>
          </p:grpSpPr>
          <p:sp>
            <p:nvSpPr>
              <p:cNvPr id="34" name="AutoShape 20">
                <a:extLst>
                  <a:ext uri="{FF2B5EF4-FFF2-40B4-BE49-F238E27FC236}">
                    <a16:creationId xmlns:a16="http://schemas.microsoft.com/office/drawing/2014/main" id="{9023B565-3AF1-4851-9719-69D8699F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5" name="AutoShape 21">
                <a:extLst>
                  <a:ext uri="{FF2B5EF4-FFF2-40B4-BE49-F238E27FC236}">
                    <a16:creationId xmlns:a16="http://schemas.microsoft.com/office/drawing/2014/main" id="{2BF890A7-6D0C-498D-950D-FEFB11D40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3" y="233948"/>
                <a:ext cx="1218062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OPISANIE KWALIFIKACJI</a:t>
                </a:r>
                <a:endParaRPr lang="sv-SE" altLang="sv-SE"/>
              </a:p>
            </p:txBody>
          </p:sp>
        </p:grpSp>
        <p:grpSp>
          <p:nvGrpSpPr>
            <p:cNvPr id="13" name="Group 22">
              <a:extLst>
                <a:ext uri="{FF2B5EF4-FFF2-40B4-BE49-F238E27FC236}">
                  <a16:creationId xmlns:a16="http://schemas.microsoft.com/office/drawing/2014/main" id="{7E809D1D-CD0F-440B-AC95-EDA32F29A8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8232" y="1689866"/>
              <a:ext cx="1584169" cy="1011301"/>
              <a:chOff x="0" y="0"/>
              <a:chExt cx="1584169" cy="1011300"/>
            </a:xfrm>
          </p:grpSpPr>
          <p:sp>
            <p:nvSpPr>
              <p:cNvPr id="32" name="AutoShape 23">
                <a:extLst>
                  <a:ext uri="{FF2B5EF4-FFF2-40B4-BE49-F238E27FC236}">
                    <a16:creationId xmlns:a16="http://schemas.microsoft.com/office/drawing/2014/main" id="{CE54E034-932F-407E-AF18-6655DB47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3" name="AutoShape 24">
                <a:extLst>
                  <a:ext uri="{FF2B5EF4-FFF2-40B4-BE49-F238E27FC236}">
                    <a16:creationId xmlns:a16="http://schemas.microsoft.com/office/drawing/2014/main" id="{77695C2A-E171-4F42-A57A-3E998E645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04" y="233949"/>
                <a:ext cx="1219648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WŁĄCZENIE KWALIFIKACJI</a:t>
                </a:r>
                <a:endParaRPr lang="sv-SE" altLang="sv-SE"/>
              </a:p>
            </p:txBody>
          </p:sp>
        </p:grpSp>
        <p:sp>
          <p:nvSpPr>
            <p:cNvPr id="14" name="Line 25">
              <a:extLst>
                <a:ext uri="{FF2B5EF4-FFF2-40B4-BE49-F238E27FC236}">
                  <a16:creationId xmlns:a16="http://schemas.microsoft.com/office/drawing/2014/main" id="{CDC2C78D-B1A7-46D9-85BA-08067B9B8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129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15" name="Line 26">
              <a:extLst>
                <a:ext uri="{FF2B5EF4-FFF2-40B4-BE49-F238E27FC236}">
                  <a16:creationId xmlns:a16="http://schemas.microsoft.com/office/drawing/2014/main" id="{DEEA1B52-E87F-4A85-998F-8C18714F8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969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D5BC4D1A-868B-43AC-B1A1-ADCB08072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3" y="1689865"/>
              <a:ext cx="1584169" cy="1011301"/>
              <a:chOff x="0" y="0"/>
              <a:chExt cx="1584169" cy="1011300"/>
            </a:xfrm>
          </p:grpSpPr>
          <p:sp>
            <p:nvSpPr>
              <p:cNvPr id="30" name="AutoShape 28">
                <a:extLst>
                  <a:ext uri="{FF2B5EF4-FFF2-40B4-BE49-F238E27FC236}">
                    <a16:creationId xmlns:a16="http://schemas.microsoft.com/office/drawing/2014/main" id="{87CE83CE-A069-4544-8EF4-1C906FDB2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31" name="AutoShape 29">
                <a:extLst>
                  <a:ext uri="{FF2B5EF4-FFF2-40B4-BE49-F238E27FC236}">
                    <a16:creationId xmlns:a16="http://schemas.microsoft.com/office/drawing/2014/main" id="{73EBD71F-BFFF-4673-B526-01ACBB49E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050" y="237919"/>
                <a:ext cx="1218061" cy="52832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NADAWANIE KWALIFIKACJI</a:t>
                </a:r>
                <a:endParaRPr lang="sv-SE" altLang="sv-SE"/>
              </a:p>
            </p:txBody>
          </p:sp>
        </p:grpSp>
        <p:sp>
          <p:nvSpPr>
            <p:cNvPr id="17" name="Line 30">
              <a:extLst>
                <a:ext uri="{FF2B5EF4-FFF2-40B4-BE49-F238E27FC236}">
                  <a16:creationId xmlns:a16="http://schemas.microsoft.com/office/drawing/2014/main" id="{FB9E459D-546D-4DF4-A860-959B10AB9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8841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29834D5-9E38-4F0C-9F45-C09FC1C4F1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688" y="1689867"/>
              <a:ext cx="1584169" cy="1011301"/>
              <a:chOff x="0" y="0"/>
              <a:chExt cx="1584169" cy="1011300"/>
            </a:xfrm>
          </p:grpSpPr>
          <p:sp>
            <p:nvSpPr>
              <p:cNvPr id="28" name="AutoShape 32">
                <a:extLst>
                  <a:ext uri="{FF2B5EF4-FFF2-40B4-BE49-F238E27FC236}">
                    <a16:creationId xmlns:a16="http://schemas.microsoft.com/office/drawing/2014/main" id="{1AF8D615-2249-4920-899B-583E0456F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9" name="AutoShape 33">
                <a:extLst>
                  <a:ext uri="{FF2B5EF4-FFF2-40B4-BE49-F238E27FC236}">
                    <a16:creationId xmlns:a16="http://schemas.microsoft.com/office/drawing/2014/main" id="{56E0FEC6-4C4C-4C7D-82F4-047B6F355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99" y="116780"/>
                <a:ext cx="1219648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latin typeface="Avenir" charset="0"/>
                    <a:sym typeface="Avenir" charset="0"/>
                  </a:rPr>
                  <a:t>ZEWNĘTRZNE ZAPEWNIANIE JAKOŚCI</a:t>
                </a:r>
                <a:endParaRPr lang="sv-SE" altLang="sv-SE"/>
              </a:p>
            </p:txBody>
          </p:sp>
        </p:grpSp>
        <p:grpSp>
          <p:nvGrpSpPr>
            <p:cNvPr id="19" name="Group 34">
              <a:extLst>
                <a:ext uri="{FF2B5EF4-FFF2-40B4-BE49-F238E27FC236}">
                  <a16:creationId xmlns:a16="http://schemas.microsoft.com/office/drawing/2014/main" id="{53D67116-9AFD-424D-988A-68D1D3D22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464" y="3089346"/>
              <a:ext cx="1584169" cy="1011301"/>
              <a:chOff x="0" y="0"/>
              <a:chExt cx="1584169" cy="1011300"/>
            </a:xfrm>
          </p:grpSpPr>
          <p:sp>
            <p:nvSpPr>
              <p:cNvPr id="26" name="AutoShape 35">
                <a:extLst>
                  <a:ext uri="{FF2B5EF4-FFF2-40B4-BE49-F238E27FC236}">
                    <a16:creationId xmlns:a16="http://schemas.microsoft.com/office/drawing/2014/main" id="{F4B5DFE1-7E2E-40F7-AD2F-23ADC1F59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84169" cy="10113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sv-SE" altLang="sv-SE" sz="1400"/>
              </a:p>
            </p:txBody>
          </p:sp>
          <p:sp>
            <p:nvSpPr>
              <p:cNvPr id="27" name="AutoShape 36">
                <a:extLst>
                  <a:ext uri="{FF2B5EF4-FFF2-40B4-BE49-F238E27FC236}">
                    <a16:creationId xmlns:a16="http://schemas.microsoft.com/office/drawing/2014/main" id="{894D17AC-C204-4E89-B1AA-B0D00380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47" y="124649"/>
                <a:ext cx="1218062" cy="7620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defTabSz="995363"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defTabSz="995363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15000"/>
                  </a:lnSpc>
                </a:pPr>
                <a:r>
                  <a:rPr lang="sv-SE" altLang="sv-SE" sz="1200" b="1">
                    <a:solidFill>
                      <a:srgbClr val="FFFFFF"/>
                    </a:solidFill>
                    <a:latin typeface="Avenir" charset="0"/>
                    <a:sym typeface="Avenir" charset="0"/>
                  </a:rPr>
                  <a:t>WEWNĘTRZNE ZAPEWNIANIE JAKOŚCI</a:t>
                </a:r>
                <a:endParaRPr lang="sv-SE" altLang="sv-SE"/>
              </a:p>
            </p:txBody>
          </p:sp>
        </p:grpSp>
        <p:sp>
          <p:nvSpPr>
            <p:cNvPr id="20" name="AutoShape 37">
              <a:extLst>
                <a:ext uri="{FF2B5EF4-FFF2-40B4-BE49-F238E27FC236}">
                  <a16:creationId xmlns:a16="http://schemas.microsoft.com/office/drawing/2014/main" id="{DACD1FCE-C498-429D-B5E2-9378D8A3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690" y="2701762"/>
              <a:ext cx="2542" cy="3875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599"/>
                  </a:moveTo>
                  <a:cubicBezTo>
                    <a:pt x="14400" y="14399"/>
                    <a:pt x="7199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" name="Line 38">
              <a:extLst>
                <a:ext uri="{FF2B5EF4-FFF2-40B4-BE49-F238E27FC236}">
                  <a16:creationId xmlns:a16="http://schemas.microsoft.com/office/drawing/2014/main" id="{159BFCD8-3293-4225-BC89-7C261E104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6404" y="1301028"/>
              <a:ext cx="1" cy="389497"/>
            </a:xfrm>
            <a:prstGeom prst="line">
              <a:avLst/>
            </a:pr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defTabSz="457200"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defTabSz="45720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endParaRPr lang="sv-SE" altLang="sv-SE" sz="1200"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  <p:sp>
          <p:nvSpPr>
            <p:cNvPr id="22" name="AutoShape 39">
              <a:extLst>
                <a:ext uri="{FF2B5EF4-FFF2-40B4-BE49-F238E27FC236}">
                  <a16:creationId xmlns:a16="http://schemas.microsoft.com/office/drawing/2014/main" id="{F799852F-74DC-4C5E-B415-B6D366C4B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788" y="2195515"/>
              <a:ext cx="503901" cy="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599"/>
                  </a:moveTo>
                  <a:cubicBezTo>
                    <a:pt x="14399" y="14399"/>
                    <a:pt x="7200" y="720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3" name="AutoShape 40">
              <a:extLst>
                <a:ext uri="{FF2B5EF4-FFF2-40B4-BE49-F238E27FC236}">
                  <a16:creationId xmlns:a16="http://schemas.microsoft.com/office/drawing/2014/main" id="{0383F8F0-7B73-4FD2-BF0D-FEEC0C4E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325" y="2195516"/>
              <a:ext cx="503908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" name="AutoShape 41">
              <a:extLst>
                <a:ext uri="{FF2B5EF4-FFF2-40B4-BE49-F238E27FC236}">
                  <a16:creationId xmlns:a16="http://schemas.microsoft.com/office/drawing/2014/main" id="{535BD4EF-D3E6-4B29-9182-04ED66E45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557" y="2195515"/>
              <a:ext cx="503907" cy="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cubicBezTo>
                    <a:pt x="7200" y="14399"/>
                    <a:pt x="14399" y="7200"/>
                    <a:pt x="21599" y="0"/>
                  </a:cubicBez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CA4C81E1-A506-4457-BA21-1DC516C87E2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779371" y="-2987243"/>
              <a:ext cx="289792" cy="62642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1099" y="21599"/>
                  </a:lnTo>
                </a:path>
              </a:pathLst>
            </a:custGeom>
            <a:noFill/>
            <a:ln w="25400" cap="flat" cmpd="sng">
              <a:solidFill>
                <a:srgbClr val="A0A0A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sv-SE" altLang="sv-SE"/>
            </a:p>
          </p:txBody>
        </p:sp>
      </p:grpSp>
    </p:spTree>
    <p:extLst>
      <p:ext uri="{BB962C8B-B14F-4D97-AF65-F5344CB8AC3E}">
        <p14:creationId xmlns:p14="http://schemas.microsoft.com/office/powerpoint/2010/main" val="22510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844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844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504825" y="2159000"/>
            <a:ext cx="3751263" cy="17716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Projekt współfinansowany ze środków Unii Europejskiej </a:t>
            </a:r>
            <a:br>
              <a:rPr lang="pl-PL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</a:br>
            <a:r>
              <a:rPr lang="sv-SE" altLang="sv-SE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w ramach Europejskiego Funduszu Społecznego</a:t>
            </a:r>
            <a:endParaRPr lang="sv-SE" altLang="sv-SE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8AEA2676-17B3-4C2A-A3EC-48584FC3886D}"/>
              </a:ext>
            </a:extLst>
          </p:cNvPr>
          <p:cNvSpPr>
            <a:spLocks/>
          </p:cNvSpPr>
          <p:nvPr userDrawn="1"/>
        </p:nvSpPr>
        <p:spPr bwMode="auto">
          <a:xfrm>
            <a:off x="4525963" y="4776788"/>
            <a:ext cx="3908425" cy="1539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sv-SE" altLang="sv-SE" sz="1400" b="1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Biuro Projektu ZSK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ul. Górczewska 8, 01-180 Warszawa</a:t>
            </a:r>
          </a:p>
          <a:p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tel.: (22) 241 71 </a:t>
            </a:r>
            <a:r>
              <a:rPr lang="pl-PL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</a:t>
            </a:r>
            <a:r>
              <a:rPr lang="sv-SE" altLang="sv-SE" sz="1400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0, e-mail: </a:t>
            </a:r>
            <a:r>
              <a:rPr lang="pl-PL" altLang="sv-SE" sz="1400" u="sng" dirty="0" err="1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zsk</a:t>
            </a:r>
            <a:r>
              <a:rPr lang="sv-SE" altLang="sv-SE" sz="1400" u="sng" dirty="0">
                <a:solidFill>
                  <a:srgbClr val="0B2051"/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@ibe.edu.pl</a:t>
            </a:r>
          </a:p>
          <a:p>
            <a:endParaRPr lang="sv-SE" altLang="sv-SE" sz="1400" u="sng" dirty="0">
              <a:solidFill>
                <a:srgbClr val="0B2051"/>
              </a:solidFill>
              <a:latin typeface="Calibri" panose="020F0502020204030204" pitchFamily="34" charset="0"/>
              <a:cs typeface="Calibri" panose="020F0502020204030204" pitchFamily="34" charset="0"/>
              <a:sym typeface="Aveni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04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6844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450696" y="2303773"/>
            <a:ext cx="7636397" cy="148580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>
                <a:solidFill>
                  <a:srgbClr val="0094D8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180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320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2090" y="1832254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102663" y="693869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4729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2660" y="1841679"/>
            <a:ext cx="9210675" cy="47942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800" indent="-228600">
              <a:buClr>
                <a:srgbClr val="0094D8"/>
              </a:buClr>
              <a:buFont typeface="Wingdings" panose="05000000000000000000" pitchFamily="2" charset="2"/>
              <a:buChar char="ü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11430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6002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 marL="2057400" indent="-228600">
              <a:buClr>
                <a:srgbClr val="0094D8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1093233" y="703294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320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1102659" y="712722"/>
            <a:ext cx="9210675" cy="77671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1112087" y="1851107"/>
            <a:ext cx="4435655" cy="479425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zawartości 2"/>
          <p:cNvSpPr>
            <a:spLocks noGrp="1"/>
          </p:cNvSpPr>
          <p:nvPr>
            <p:ph idx="13"/>
          </p:nvPr>
        </p:nvSpPr>
        <p:spPr>
          <a:xfrm>
            <a:off x="5877679" y="1851107"/>
            <a:ext cx="4435655" cy="4794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lIns="0" tIns="0" rIns="0" bIns="0"/>
          <a:lstStyle>
            <a:lvl1pPr>
              <a:buClr>
                <a:srgbClr val="0094D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0094D8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0094D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2703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EFB4A86-5CC9-477D-B2C7-88D29337AE1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184700" y="626556"/>
            <a:ext cx="8402638" cy="6858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 panose="020B0604020202020204" pitchFamily="34" charset="0"/>
              </a:defRPr>
            </a:lvl1pPr>
            <a:lvl2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defTabSz="755650">
              <a:lnSpc>
                <a:spcPct val="115000"/>
              </a:lnSpc>
            </a:pPr>
            <a:r>
              <a:rPr lang="sv-SE" altLang="sv-SE" sz="3000" b="1" dirty="0">
                <a:solidFill>
                  <a:srgbClr val="0094D8"/>
                </a:solidFill>
                <a:latin typeface="Calibri"/>
                <a:ea typeface="Avenir" charset="0"/>
                <a:cs typeface="Calibri"/>
                <a:sym typeface="Avenir" charset="0"/>
              </a:rPr>
              <a:t>KWALIFIKACJE</a:t>
            </a:r>
            <a:r>
              <a:rPr lang="sv-SE" altLang="sv-SE" sz="3000" b="1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 AKTUALNIE ZGŁOSZONE DO ZRK</a:t>
            </a:r>
            <a:endParaRPr lang="sv-SE" altLang="sv-SE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3ADDA22-D8AA-459D-90F4-55751BB32AE1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565700" y="1491744"/>
            <a:ext cx="6872287" cy="473075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1pPr>
            <a:lvl2pPr marL="2286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2pPr>
            <a:lvl3pPr marL="4572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3pPr>
            <a:lvl4pPr marL="6858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4pPr>
            <a:lvl5pPr marL="914400" algn="l" defTabSz="457200" rtl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Prowadzenie szkoleń, warsztatów i treningów dla osób dorosłych pracujących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w organizacjach biznesowych i instytucjach administracji publicznej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paznokci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Instruktor stylizacji rzęs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Obsługa procesów kadrowo-płacowych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Praca z dzieckiem metodą Marii Montessori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Doradzanie w zakresie finansów osobistych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Planowanie i prowadzenie zajęć z kiteboardingu w ramach cyklu szkoleniowego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Organizowanie pobytu i działań edukacyjno-krajoznawczych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na terenach wiejskich</a:t>
            </a:r>
            <a:endParaRPr lang="sv-SE" altLang="sv-SE" sz="1800" dirty="0">
              <a:solidFill>
                <a:srgbClr val="535353"/>
              </a:solidFill>
              <a:latin typeface="Calibri"/>
              <a:ea typeface="Avenir" charset="0"/>
              <a:cs typeface="Calibri"/>
            </a:endParaRPr>
          </a:p>
          <a:p>
            <a:pPr marL="257175" indent="-257175" defTabSz="995363">
              <a:spcBef>
                <a:spcPts val="600"/>
              </a:spcBef>
              <a:buClr>
                <a:srgbClr val="0094D8"/>
              </a:buClr>
              <a:buFontTx/>
              <a:buChar char="•"/>
            </a:pP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Przygotowywanie potraw zgodnie z trendami rynkowymi i zasadami </a:t>
            </a:r>
            <a:br>
              <a:rPr lang="en-US" dirty="0">
                <a:solidFill>
                  <a:schemeClr val="tx1"/>
                </a:solidFill>
                <a:latin typeface="+mn-ea"/>
                <a:cs typeface="+mn-ea"/>
              </a:rPr>
            </a:br>
            <a:r>
              <a:rPr lang="sv-SE" altLang="sv-SE" sz="1800" dirty="0">
                <a:solidFill>
                  <a:srgbClr val="535353"/>
                </a:solidFill>
                <a:latin typeface="Calibri"/>
                <a:ea typeface="Avenir" charset="0"/>
                <a:cs typeface="Calibri"/>
                <a:sym typeface="Avenir" charset="0"/>
              </a:rPr>
              <a:t>zdrowego żywienia</a:t>
            </a:r>
            <a:endParaRPr lang="sv-SE" altLang="sv-SE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379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 bwMode="auto">
          <a:xfrm>
            <a:off x="633095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>
            <a:off x="0" y="1784854"/>
            <a:ext cx="6178550" cy="2628000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9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7577" rtl="0" eaLnBrk="1" latinLnBrk="0" hangingPunct="1">
        <a:lnSpc>
          <a:spcPct val="90000"/>
        </a:lnSpc>
        <a:spcBef>
          <a:spcPct val="0"/>
        </a:spcBef>
        <a:buNone/>
        <a:defRPr sz="4848" b="1" kern="1200">
          <a:solidFill>
            <a:srgbClr val="0094D8"/>
          </a:solidFill>
          <a:latin typeface="+mn-lt"/>
          <a:ea typeface="+mj-ea"/>
          <a:cs typeface="+mj-cs"/>
        </a:defRPr>
      </a:lvl1pPr>
    </p:titleStyle>
    <p:bodyStyle>
      <a:lvl1pPr marL="0" indent="0" algn="l" defTabSz="1007577" rtl="0" eaLnBrk="1" latinLnBrk="0" hangingPunct="1">
        <a:lnSpc>
          <a:spcPct val="90000"/>
        </a:lnSpc>
        <a:spcBef>
          <a:spcPts val="1102"/>
        </a:spcBef>
        <a:buClr>
          <a:srgbClr val="0094D8"/>
        </a:buClr>
        <a:buFont typeface="Arial" panose="020B0604020202020204" pitchFamily="34" charset="0"/>
        <a:buNone/>
        <a:defRPr sz="30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6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220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90000"/>
        </a:lnSpc>
        <a:spcBef>
          <a:spcPts val="551"/>
        </a:spcBef>
        <a:buClr>
          <a:srgbClr val="0094D8"/>
        </a:buClr>
        <a:buFont typeface="Arial" panose="020B0604020202020204" pitchFamily="34" charset="0"/>
        <a:buChar char="•"/>
        <a:defRPr sz="198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538538" y="7004050"/>
            <a:ext cx="360362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949450"/>
            <a:ext cx="1219200" cy="12143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1" r:id="rId2"/>
    <p:sldLayoutId id="2147483708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495889"/>
            <a:ext cx="762000" cy="75895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840" y="7004050"/>
            <a:ext cx="1105980" cy="348384"/>
          </a:xfrm>
          <a:prstGeom prst="rect">
            <a:avLst/>
          </a:prstGeom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id="{6F8C453A-DE9C-4781-A3CC-5091386DBAE1}"/>
              </a:ext>
            </a:extLst>
          </p:cNvPr>
          <p:cNvSpPr>
            <a:spLocks/>
          </p:cNvSpPr>
          <p:nvPr userDrawn="1"/>
        </p:nvSpPr>
        <p:spPr bwMode="auto">
          <a:xfrm>
            <a:off x="7188007" y="7153153"/>
            <a:ext cx="1781666" cy="1903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pl-PL" altLang="sv-SE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venir" charset="0"/>
              </a:rPr>
              <a:t>Instytut Badań Edukacyjnych</a:t>
            </a:r>
            <a:endParaRPr lang="sv-SE" altLang="sv-SE" sz="1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 userDrawn="1"/>
        </p:nvCxnSpPr>
        <p:spPr>
          <a:xfrm flipV="1">
            <a:off x="9087439" y="7004050"/>
            <a:ext cx="0" cy="34838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10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69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0" y="6796976"/>
            <a:ext cx="8458200" cy="553848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 bwMode="auto">
          <a:xfrm flipH="1">
            <a:off x="0" y="1784854"/>
            <a:ext cx="4349750" cy="2628000"/>
          </a:xfrm>
          <a:prstGeom prst="rect">
            <a:avLst/>
          </a:prstGeom>
          <a:solidFill>
            <a:srgbClr val="0094D8"/>
          </a:solid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L="45720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r="274" b="6189"/>
          <a:stretch/>
        </p:blipFill>
        <p:spPr>
          <a:xfrm flipH="1">
            <a:off x="4502150" y="1784854"/>
            <a:ext cx="6178550" cy="262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501650"/>
            <a:ext cx="304800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4980" y="4994196"/>
            <a:ext cx="9212104" cy="50121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Sektorowa Rama Kwalifikacji </a:t>
            </a:r>
            <a:br>
              <a:rPr lang="pl-PL" dirty="0"/>
            </a:br>
            <a:r>
              <a:rPr lang="pl-PL" dirty="0"/>
              <a:t>dla Rolnictwa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0851" y="6109266"/>
            <a:ext cx="9212104" cy="50179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Prezentacja projektu – seminarium podsumowujące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468231" y="1993999"/>
            <a:ext cx="3604736" cy="402314"/>
          </a:xfrm>
          <a:prstGeom prst="rect">
            <a:avLst/>
          </a:prstGeom>
        </p:spPr>
        <p:txBody>
          <a:bodyPr lIns="0" tIns="0" rIns="0" bIns="0"/>
          <a:lstStyle>
            <a:defPPr>
              <a:defRPr lang="pl-PL"/>
            </a:defPPr>
            <a:lvl1pPr marL="0" algn="l" defTabSz="104205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02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05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3075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4100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512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615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7176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8201" algn="l" defTabSz="1042050" rtl="0" eaLnBrk="1" latinLnBrk="0" hangingPunct="1">
              <a:defRPr sz="2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468231" y="2396313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468231" y="4016670"/>
            <a:ext cx="3604736" cy="3791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07577" rtl="0" eaLnBrk="1" latinLnBrk="0" hangingPunct="1">
              <a:lnSpc>
                <a:spcPct val="90000"/>
              </a:lnSpc>
              <a:spcBef>
                <a:spcPts val="1102"/>
              </a:spcBef>
              <a:buClr>
                <a:srgbClr val="0094D8"/>
              </a:buClr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55683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64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9472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2204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260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7049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Clr>
                <a:srgbClr val="0094D8"/>
              </a:buClr>
              <a:buFont typeface="Arial" panose="020B0604020202020204" pitchFamily="34" charset="0"/>
              <a:buChar char="•"/>
              <a:defRPr sz="198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0838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4626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8415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2204" indent="-251894" algn="l" defTabSz="100757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Warszawa, 25 września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POWSTAWANIE SRK DLA ROLNICTWA – seminaria</a:t>
            </a:r>
          </a:p>
        </p:txBody>
      </p:sp>
      <p:pic>
        <p:nvPicPr>
          <p:cNvPr id="1026" name="Picture 2" descr="C:\FREE-Lance\IBE_SRK Rolnictwo\11_media i fotki\SRK_2_Brwinów 2019.05.2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637" y="1380192"/>
            <a:ext cx="87058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POWSTAWANIE SRK dla Rolnictwa – ankieta</a:t>
            </a:r>
          </a:p>
        </p:txBody>
      </p:sp>
      <p:pic>
        <p:nvPicPr>
          <p:cNvPr id="2052" name="Picture 4" descr="C:\FREE-Lance\IBE_SRK Rolnictwo\11_media i fotki\ankieta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53" y="1366106"/>
            <a:ext cx="5989711" cy="285627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4" name="Picture 6" descr="C:\FREE-Lance\IBE_SRK Rolnictwo\11_media i fotki\ankieta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848" y="1358154"/>
            <a:ext cx="3904180" cy="26027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0" name="Picture 5" descr="C:\FREE-Lance\IBE_SRK Rolnictwo\11_media i fotki\ankieta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5965" y="3507444"/>
            <a:ext cx="7803029" cy="384055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sz="4400" dirty="0"/>
              <a:t>Sektorowa Rama Kwalifikacji </a:t>
            </a:r>
            <a:br>
              <a:rPr lang="pl-PL" sz="4400" dirty="0"/>
            </a:br>
            <a:r>
              <a:rPr lang="pl-PL" sz="4400" dirty="0"/>
              <a:t>dla Rolnictwa</a:t>
            </a:r>
            <a:br>
              <a:rPr lang="pl-PL" sz="4400" dirty="0"/>
            </a:br>
            <a:br>
              <a:rPr lang="pl-PL" sz="4400" dirty="0"/>
            </a:br>
            <a:r>
              <a:rPr lang="pl-PL" sz="4400" dirty="0"/>
              <a:t>– założenia i struktura projektu 	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00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SRK DLA ROLNICTWA – GRANICE SEKTORA I SEKTORY POWIĄZANE</a:t>
            </a:r>
          </a:p>
        </p:txBody>
      </p:sp>
      <p:pic>
        <p:nvPicPr>
          <p:cNvPr id="5" name="Picture 2" descr="C:\Users\MagdaMobile\AppData\Local\Microsoft\Windows\Temporary Internet Files\Content.IE5\CH6UE5K8\Polsko-niemiecka_granica_w_Świnoujści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425" y="2034894"/>
            <a:ext cx="5802282" cy="4351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568388"/>
            <a:ext cx="9784883" cy="3334871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l-PL" b="1" dirty="0"/>
              <a:t>   SRK dla Rolnictwa </a:t>
            </a:r>
            <a:r>
              <a:rPr lang="pl-PL" dirty="0"/>
              <a:t>obejmuje kompetencje związane z działalnością w zakresie hodowli, uprawy i chowu, prowadzoną w celu wytworzenia produktów roślinnych lub zwierzęcych w stanie nieprzetworzonym, uwzględniającą racjonalne wykorzystanie zasobów naturalnych, dobrostan zwierząt,  bezpieczeństwo ludzi oraz działalność badawczo-wdrożeniową w sektorze.</a:t>
            </a:r>
          </a:p>
          <a:p>
            <a:pPr algn="just">
              <a:lnSpc>
                <a:spcPct val="150000"/>
              </a:lnSpc>
              <a:buNone/>
            </a:pPr>
            <a:endParaRPr lang="pl-PL" dirty="0"/>
          </a:p>
          <a:p>
            <a:pPr>
              <a:lnSpc>
                <a:spcPct val="150000"/>
              </a:lnSpc>
              <a:buNone/>
            </a:pPr>
            <a:endParaRPr lang="pl-PL" dirty="0"/>
          </a:p>
          <a:p>
            <a:pPr>
              <a:lnSpc>
                <a:spcPct val="150000"/>
              </a:lnSpc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SRK DLA ROLNICTWA </a:t>
            </a:r>
          </a:p>
        </p:txBody>
      </p:sp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SRK DLA ROLNICTWA– KATEGORIE KOMPETENCJI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694" y="2291023"/>
            <a:ext cx="2009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1"/>
          <p:cNvSpPr>
            <a:spLocks noGrp="1"/>
          </p:cNvSpPr>
          <p:nvPr>
            <p:ph idx="1"/>
          </p:nvPr>
        </p:nvSpPr>
        <p:spPr>
          <a:xfrm>
            <a:off x="4616971" y="1856669"/>
            <a:ext cx="4871803" cy="39595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pl-PL" b="1" dirty="0"/>
          </a:p>
          <a:p>
            <a:pPr>
              <a:lnSpc>
                <a:spcPct val="150000"/>
              </a:lnSpc>
              <a:buNone/>
            </a:pPr>
            <a:r>
              <a:rPr lang="pl-PL" b="1" dirty="0"/>
              <a:t>WIEDZA</a:t>
            </a:r>
          </a:p>
          <a:p>
            <a:pPr>
              <a:lnSpc>
                <a:spcPct val="150000"/>
              </a:lnSpc>
              <a:buNone/>
            </a:pPr>
            <a:endParaRPr lang="pl-PL" b="1" dirty="0"/>
          </a:p>
          <a:p>
            <a:pPr>
              <a:lnSpc>
                <a:spcPct val="150000"/>
              </a:lnSpc>
              <a:buNone/>
            </a:pPr>
            <a:r>
              <a:rPr lang="pl-PL" b="1" dirty="0"/>
              <a:t>UMIEJĘTNOŚCI</a:t>
            </a:r>
          </a:p>
          <a:p>
            <a:pPr>
              <a:lnSpc>
                <a:spcPct val="150000"/>
              </a:lnSpc>
              <a:buNone/>
            </a:pPr>
            <a:endParaRPr lang="pl-PL" b="1" dirty="0"/>
          </a:p>
          <a:p>
            <a:pPr>
              <a:lnSpc>
                <a:spcPct val="150000"/>
              </a:lnSpc>
              <a:buNone/>
            </a:pPr>
            <a:r>
              <a:rPr lang="pl-PL" b="1" dirty="0"/>
              <a:t>KOMPETENCJE SPOŁECZNE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05427BC-01D1-481E-A647-D1725F1C9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93" y="3543663"/>
            <a:ext cx="4242215" cy="3653073"/>
          </a:xfrm>
          <a:prstGeom prst="rect">
            <a:avLst/>
          </a:prstGeom>
        </p:spPr>
      </p:pic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</p:spPr>
        <p:txBody>
          <a:bodyPr/>
          <a:lstStyle/>
          <a:p>
            <a:r>
              <a:rPr lang="pl-PL" dirty="0"/>
              <a:t>SRK DLA ROLNICTWA - STRUKTURA 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C05427BC-01D1-481E-A647-D1725F1C9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41" y="3903427"/>
            <a:ext cx="4242215" cy="3653073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824460" y="1708879"/>
            <a:ext cx="8454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</a:rPr>
              <a:t>1_planowanie i prowadzenie produkcji zwierzęcej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chemeClr val="accent6"/>
                </a:solidFill>
              </a:rPr>
              <a:t>2_planowanie i prowadzenie produkcji roślinnej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</p:spPr>
        <p:txBody>
          <a:bodyPr/>
          <a:lstStyle/>
          <a:p>
            <a:r>
              <a:rPr lang="pl-PL" dirty="0"/>
              <a:t>SRK DLA ROLNICTWA - STRUKTURA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24460" y="1708879"/>
            <a:ext cx="8709284" cy="2093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</a:rPr>
              <a:t>1_planowanie i prowadzenie produkcji zwierzęcej</a:t>
            </a:r>
          </a:p>
          <a:p>
            <a:endParaRPr lang="pl-PL" sz="2400" dirty="0"/>
          </a:p>
          <a:p>
            <a:r>
              <a:rPr lang="pl-PL" sz="2000" dirty="0"/>
              <a:t>planowanie i organizowanie produkcji zwierzęcej, hodowla i chów zwierząt, wykorzystanie technologii produkcji zwierzęcej, wymagania zwierząt (m.in. kompetencje związane z pozyskiwaniem nowych osobników, zapewnieniem dobrostanu, oceną stanu zwierząt, obsługą maszyn i urządzeń rolniczych)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74060" y="4437529"/>
            <a:ext cx="8689666" cy="240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accent6"/>
                </a:solidFill>
              </a:rPr>
              <a:t>2_planowanie i prowadzenie produkcji roślinnej</a:t>
            </a:r>
          </a:p>
          <a:p>
            <a:endParaRPr lang="pl-PL" sz="2400" dirty="0"/>
          </a:p>
          <a:p>
            <a:r>
              <a:rPr lang="pl-PL" sz="2000" dirty="0"/>
              <a:t>planowanie i organizowanie produkcji roślinnej, nasiennictwo, hodowla i uprawa roślin, wykorzystanie technologii produkcji roślinnej, wymagania roślin ( m.in. kompetencje  związane z pozyskiwaniem nowych odmian, produkcją materiału siewnego, przygotowaniem podłoża, przeprowadzaniem zabiegów pielęgnacyjnych i zbiorów, obsługą maszyn i urządzeń rolniczych)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SRK DLA ROLNICTWA – WYZNACZNIKI SEKTOROWE</a:t>
            </a:r>
          </a:p>
        </p:txBody>
      </p:sp>
      <p:pic>
        <p:nvPicPr>
          <p:cNvPr id="4" name="Picture 2" descr="C:\FABRYKA-Zabłocie\PRZETARG SRK\Etap 5 Konsultacje projektu SRK\seminaria_prezentacja i materiały\szuf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929" y="1701745"/>
            <a:ext cx="6789762" cy="5092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2"/>
          <p:cNvSpPr>
            <a:spLocks noGrp="1"/>
          </p:cNvSpPr>
          <p:nvPr>
            <p:ph type="title"/>
          </p:nvPr>
        </p:nvSpPr>
        <p:spPr>
          <a:xfrm>
            <a:off x="1048871" y="703294"/>
            <a:ext cx="9439835" cy="776713"/>
          </a:xfrm>
        </p:spPr>
        <p:txBody>
          <a:bodyPr>
            <a:noAutofit/>
          </a:bodyPr>
          <a:lstStyle/>
          <a:p>
            <a:r>
              <a:rPr lang="pl-PL" dirty="0"/>
              <a:t>SRK DLA ROLNICTWA - WYZNACZNIKI SEKTOROWE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16091" y="2259104"/>
          <a:ext cx="4271062" cy="4035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88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1_planowanie i prowadzenie produkcji zwierzęcej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00">
                <a:tc>
                  <a:txBody>
                    <a:bodyPr/>
                    <a:lstStyle/>
                    <a:p>
                      <a:r>
                        <a:rPr lang="pl-PL" sz="2000" dirty="0"/>
                        <a:t>organizowanie</a:t>
                      </a:r>
                      <a:r>
                        <a:rPr lang="pl-PL" sz="2000" baseline="0" dirty="0"/>
                        <a:t> produkcji zwierzęcej</a:t>
                      </a:r>
                      <a:endParaRPr lang="pl-PL" sz="2000" dirty="0"/>
                    </a:p>
                  </a:txBody>
                  <a:tcP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r>
                        <a:rPr lang="pl-PL" sz="2000" dirty="0"/>
                        <a:t>hodowla zwierząt</a:t>
                      </a:r>
                    </a:p>
                  </a:txBody>
                  <a:tcPr>
                    <a:solidFill>
                      <a:schemeClr val="accent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r>
                        <a:rPr lang="pl-PL" sz="2000" dirty="0"/>
                        <a:t>chów zwierząt</a:t>
                      </a:r>
                    </a:p>
                  </a:txBody>
                  <a:tcP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r>
                        <a:rPr lang="pl-PL" sz="2000" dirty="0"/>
                        <a:t>wymagania zwierząt</a:t>
                      </a:r>
                    </a:p>
                  </a:txBody>
                  <a:tcPr>
                    <a:solidFill>
                      <a:schemeClr val="accent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r>
                        <a:rPr lang="pl-PL" sz="2000" dirty="0"/>
                        <a:t>technologia </a:t>
                      </a:r>
                    </a:p>
                  </a:txBody>
                  <a:tcP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922">
                <a:tc>
                  <a:txBody>
                    <a:bodyPr/>
                    <a:lstStyle/>
                    <a:p>
                      <a:endParaRPr lang="pl-PL" sz="2000" i="1" dirty="0"/>
                    </a:p>
                  </a:txBody>
                  <a:tcPr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697691" y="2312894"/>
          <a:ext cx="4374156" cy="3948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95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/>
                        <a:t>2_planowanie i prowadzenie produkcji roślinnej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15">
                <a:tc>
                  <a:txBody>
                    <a:bodyPr/>
                    <a:lstStyle/>
                    <a:p>
                      <a:r>
                        <a:rPr lang="pl-PL" sz="2000" dirty="0"/>
                        <a:t>organizowanie</a:t>
                      </a:r>
                      <a:r>
                        <a:rPr lang="pl-PL" sz="2000" baseline="0" dirty="0"/>
                        <a:t> produkcji roślinnej</a:t>
                      </a:r>
                      <a:endParaRPr lang="pl-PL" sz="2000" dirty="0"/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777">
                <a:tc>
                  <a:txBody>
                    <a:bodyPr/>
                    <a:lstStyle/>
                    <a:p>
                      <a:r>
                        <a:rPr lang="pl-PL" sz="2000" dirty="0"/>
                        <a:t>nasiennictwo i hodowla roślin</a:t>
                      </a:r>
                    </a:p>
                  </a:txBody>
                  <a:tcPr>
                    <a:solidFill>
                      <a:schemeClr val="accent6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777">
                <a:tc>
                  <a:txBody>
                    <a:bodyPr/>
                    <a:lstStyle/>
                    <a:p>
                      <a:r>
                        <a:rPr lang="pl-PL" sz="2000" dirty="0"/>
                        <a:t>uprawa</a:t>
                      </a:r>
                      <a:r>
                        <a:rPr lang="pl-PL" sz="2000" baseline="0" dirty="0"/>
                        <a:t> roślin</a:t>
                      </a:r>
                      <a:endParaRPr lang="pl-PL" sz="2000" dirty="0"/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777">
                <a:tc>
                  <a:txBody>
                    <a:bodyPr/>
                    <a:lstStyle/>
                    <a:p>
                      <a:r>
                        <a:rPr lang="pl-PL" sz="2000" dirty="0"/>
                        <a:t>wymagania roślin</a:t>
                      </a:r>
                    </a:p>
                  </a:txBody>
                  <a:tcPr>
                    <a:solidFill>
                      <a:schemeClr val="accent6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777">
                <a:tc>
                  <a:txBody>
                    <a:bodyPr/>
                    <a:lstStyle/>
                    <a:p>
                      <a:r>
                        <a:rPr lang="pl-PL" sz="2000" dirty="0"/>
                        <a:t>technologia </a:t>
                      </a:r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77">
                <a:tc>
                  <a:txBody>
                    <a:bodyPr/>
                    <a:lstStyle/>
                    <a:p>
                      <a:endParaRPr lang="pl-PL" sz="2000" i="1" dirty="0"/>
                    </a:p>
                  </a:txBody>
                  <a:tcPr>
                    <a:solidFill>
                      <a:schemeClr val="accent6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sektorowa rama kwalifikacji?</a:t>
            </a:r>
          </a:p>
        </p:txBody>
      </p:sp>
    </p:spTree>
    <p:extLst>
      <p:ext uri="{BB962C8B-B14F-4D97-AF65-F5344CB8AC3E}">
        <p14:creationId xmlns:p14="http://schemas.microsoft.com/office/powerpoint/2010/main" val="1116004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2"/>
          <p:cNvSpPr>
            <a:spLocks noGrp="1"/>
          </p:cNvSpPr>
          <p:nvPr>
            <p:ph type="title"/>
          </p:nvPr>
        </p:nvSpPr>
        <p:spPr>
          <a:xfrm>
            <a:off x="1093233" y="703294"/>
            <a:ext cx="9210675" cy="776713"/>
          </a:xfrm>
        </p:spPr>
        <p:txBody>
          <a:bodyPr/>
          <a:lstStyle/>
          <a:p>
            <a:r>
              <a:rPr lang="pl-PL" dirty="0"/>
              <a:t>SRK DLA ROLNICTWA - STRUKTURA 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87679" y="2074217"/>
          <a:ext cx="9875520" cy="1650911"/>
        </p:xfrm>
        <a:graphic>
          <a:graphicData uri="http://schemas.openxmlformats.org/drawingml/2006/table">
            <a:tbl>
              <a:tblPr/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0718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wykonywać proste czynności związane z przygotowaniem stanowiska i podłoża pod uprawy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wykonywać zabiegi uprawowe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dobierać zabiegi uprawowe, oceniać przydatność podłoża pod uprawę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analizować wpływ zabiegów uprawowych na strukturę, zasobność gleby oraz kondycję roślin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diagnozować błędy w uprawie podłoża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487679" y="1409449"/>
          <a:ext cx="9875520" cy="358391"/>
        </p:xfrm>
        <a:graphic>
          <a:graphicData uri="http://schemas.openxmlformats.org/drawingml/2006/table">
            <a:tbl>
              <a:tblPr/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3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2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3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4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5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6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487679" y="4538907"/>
          <a:ext cx="9890760" cy="2473871"/>
        </p:xfrm>
        <a:graphic>
          <a:graphicData uri="http://schemas.openxmlformats.org/drawingml/2006/table">
            <a:tbl>
              <a:tblPr/>
              <a:tblGrid>
                <a:gridCol w="197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73"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podstawowe zasady obsługi  maszyn i urządzeń  wykorzystywanych w uprawie roślin oraz zasady posługiwania się narzędziami używanymi w uprawie roślin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zasady obsługi oraz podstawowe parametry maszyn i urządzeń stosowanych w uprawie roślin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parametry, zastosowanie i sposób działania maszyn i urządzeń wykorzystywanych w uprawie roślin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zasady obsługi i parametry maszyn i urządzeń wykorzystywanych w uprawach precyzyjnych 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parametry, sposób działania oraz zastosowanie maszyn i urządzeń wykorzystywanych w uprawach precyzyjnych 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18159" y="3969769"/>
          <a:ext cx="9875520" cy="358391"/>
        </p:xfrm>
        <a:graphic>
          <a:graphicData uri="http://schemas.openxmlformats.org/drawingml/2006/table">
            <a:tbl>
              <a:tblPr/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39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2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3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4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5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POZIOM 6</a:t>
                      </a:r>
                    </a:p>
                  </a:txBody>
                  <a:tcPr marL="4991" marR="4991" marT="49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gdaMobile\AppData\Local\Microsoft\Windows\Temporary Internet Files\Content.IE5\CH6UE5K8\library-108544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740" y="1629660"/>
            <a:ext cx="7626142" cy="5084095"/>
          </a:xfrm>
          <a:prstGeom prst="rect">
            <a:avLst/>
          </a:prstGeom>
          <a:noFill/>
        </p:spPr>
      </p:pic>
      <p:sp>
        <p:nvSpPr>
          <p:cNvPr id="5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SRK DLA ROLNICTWA – ODNIESIENIE DO PRK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568388"/>
            <a:ext cx="9784883" cy="333487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l-PL" b="1" dirty="0"/>
              <a:t>  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SRK DLA ROLNICTWA – ODNIESIENIE DO PRK</a:t>
            </a:r>
          </a:p>
        </p:txBody>
      </p:sp>
      <p:graphicFrame>
        <p:nvGraphicFramePr>
          <p:cNvPr id="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23831"/>
              </p:ext>
            </p:extLst>
          </p:nvPr>
        </p:nvGraphicFramePr>
        <p:xfrm>
          <a:off x="363070" y="1836197"/>
          <a:ext cx="9802905" cy="49649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8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543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Uniwersalne</a:t>
                      </a: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charakterystyki poziomów - PRK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9" marR="6851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Charakterystyki poziomów </a:t>
                      </a: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typowe dla kształcenia </a:t>
                      </a:r>
                      <a:b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i szkolenia zawodowego </a:t>
                      </a:r>
                      <a:b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PRK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9" marR="6851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Charakterystyki poziomów w projekcie </a:t>
                      </a:r>
                      <a:r>
                        <a:rPr kumimoji="0" lang="pl-PL" altLang="pl-PL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SRK dla rolnictwa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9" marR="6851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64">
                <a:tc gridSpan="3"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POZIOM 4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9" marR="6851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47">
                <a:tc gridSpan="3"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WIEDZA (zna i rozumie)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9" marR="68519" marT="0" marB="0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0986"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poszerzony zbiór faktów dotyczących wybranych zjawisk i procesów w przyrodzie i technice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19" marR="68519" marT="0" marB="0" anchor="ctr" horzOverflow="overflow"/>
                </a:tc>
                <a:tc>
                  <a:txBody>
                    <a:bodyPr/>
                    <a:lstStyle>
                      <a:lvl1pPr>
                        <a:lnSpc>
                          <a:spcPct val="115000"/>
                        </a:lnSpc>
                        <a:spcBef>
                          <a:spcPct val="10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0A0E3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metody</a:t>
                      </a:r>
                      <a:b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</a:b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i technologie stosowane </a:t>
                      </a:r>
                      <a:b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</a:b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w wykonywaniu zadań zawodowych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19" marR="68519" marT="0" marB="0" anchor="ctr" horzOverflow="overflow"/>
                </a:tc>
                <a:tc>
                  <a:txBody>
                    <a:bodyPr/>
                    <a:lstStyle/>
                    <a:p>
                      <a:r>
                        <a:rPr kumimoji="0" lang="pl-PL" altLang="en-US" sz="200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metody i systemy prowadzenia produkcji zwierzęcej</a:t>
                      </a:r>
                      <a:endParaRPr kumimoji="0" lang="pl-PL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9" marR="68519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FREE-Lance\00_MABEA\01_logo, kolory, papier firmowy\Mabea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758" y="6709225"/>
            <a:ext cx="1173629" cy="582044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81DC5B2-EEAD-4310-BF31-5019F08E2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7" y="6709225"/>
            <a:ext cx="1238896" cy="475316"/>
          </a:xfrm>
          <a:prstGeom prst="rect">
            <a:avLst/>
          </a:prstGeom>
        </p:spPr>
      </p:pic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60F9CEB0-363D-4FF2-BCC8-5D18FDE3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059" y="3039036"/>
            <a:ext cx="9188076" cy="566543"/>
          </a:xfrm>
        </p:spPr>
        <p:txBody>
          <a:bodyPr/>
          <a:lstStyle/>
          <a:p>
            <a:pPr marL="457200" indent="-457200" algn="ctr">
              <a:buNone/>
            </a:pPr>
            <a:r>
              <a:rPr lang="pl-PL" i="1" dirty="0"/>
              <a:t>Dziękujemy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1C3B700-9FF9-45E0-AAC9-B5D8EF178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73" y="6641514"/>
            <a:ext cx="806044" cy="64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04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SPOTKANIE…</a:t>
            </a:r>
          </a:p>
        </p:txBody>
      </p:sp>
      <p:pic>
        <p:nvPicPr>
          <p:cNvPr id="1033" name="Picture 9" descr="C:\FREE-Lance\IBE SRK CHEM\9. konsultacje\seminarium podsumowujące\li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9721" y="2065246"/>
            <a:ext cx="2873562" cy="1797616"/>
          </a:xfrm>
          <a:prstGeom prst="rect">
            <a:avLst/>
          </a:prstGeom>
          <a:noFill/>
        </p:spPr>
      </p:pic>
      <p:sp>
        <p:nvSpPr>
          <p:cNvPr id="13" name="pole tekstowe 12"/>
          <p:cNvSpPr txBox="1"/>
          <p:nvPr/>
        </p:nvSpPr>
        <p:spPr>
          <a:xfrm>
            <a:off x="820270" y="4007224"/>
            <a:ext cx="3980329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prowadzący gospodarstwo rolne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95249" y="3944471"/>
            <a:ext cx="3021105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doradca rolniczy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455893" y="6571130"/>
            <a:ext cx="3872753" cy="407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firma szkoleniowa</a:t>
            </a:r>
          </a:p>
        </p:txBody>
      </p:sp>
      <p:pic>
        <p:nvPicPr>
          <p:cNvPr id="1034" name="Picture 10" descr="C:\FREE-Lance\IBE SRK CHEM\9. konsultacje\seminarium podsumowujące\pracowni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858" y="2010844"/>
            <a:ext cx="2372470" cy="1818766"/>
          </a:xfrm>
          <a:prstGeom prst="rect">
            <a:avLst/>
          </a:prstGeom>
          <a:noFill/>
        </p:spPr>
      </p:pic>
      <p:pic>
        <p:nvPicPr>
          <p:cNvPr id="1035" name="Picture 11" descr="C:\FREE-Lance\IBE SRK CHEM\9. konsultacje\seminarium podsumowujące\szkoleni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3236" y="4652682"/>
            <a:ext cx="2446173" cy="1689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SEKTOROWA RAMA KWALIFIKACJI, to m.in. 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766483" y="2245659"/>
            <a:ext cx="9130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800" dirty="0"/>
              <a:t>  wspólny język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800" dirty="0"/>
              <a:t>  uporządkowanie kompetencji według stopnia złożoności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800" dirty="0"/>
              <a:t>  obraz całego sektora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800" dirty="0"/>
              <a:t>  ułożenie kompetencji według wyznaczników (aspektów działania sektora)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800" dirty="0"/>
              <a:t> odniesienie do Polskiej Ramy Kwalifikacji</a:t>
            </a:r>
          </a:p>
        </p:txBody>
      </p:sp>
    </p:spTree>
    <p:extLst>
      <p:ext uri="{BB962C8B-B14F-4D97-AF65-F5344CB8AC3E}">
        <p14:creationId xmlns:p14="http://schemas.microsoft.com/office/powerpoint/2010/main" val="140811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sz="4400" dirty="0"/>
              <a:t>Sektorowa Rama Kwalifikacji </a:t>
            </a:r>
            <a:br>
              <a:rPr lang="pl-PL" sz="4400" dirty="0"/>
            </a:br>
            <a:r>
              <a:rPr lang="pl-PL" sz="4400" dirty="0"/>
              <a:t>dla Rolnictwa</a:t>
            </a:r>
            <a:br>
              <a:rPr lang="pl-PL" sz="4400" dirty="0"/>
            </a:br>
            <a:br>
              <a:rPr lang="pl-PL" sz="4400" dirty="0"/>
            </a:br>
            <a:r>
              <a:rPr lang="pl-PL" sz="4400" dirty="0"/>
              <a:t>– historia powstania 	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600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POWSTAWANIE SRK DLA ROLNICTWA – PRACA W ZESPOLE</a:t>
            </a:r>
          </a:p>
        </p:txBody>
      </p:sp>
      <p:pic>
        <p:nvPicPr>
          <p:cNvPr id="1026" name="Picture 2" descr="C:\FREE-Lance\IBE_SRK Rolnictwo\9_Konsultacje wstępnego projektu\4_seminarium podsumowujące\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612" y="1385047"/>
            <a:ext cx="9238269" cy="55125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POWSTAWANIE SRK DLA ROLNICTWA – ETAPY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780116" y="1404761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POWSTAWANIE </a:t>
            </a:r>
            <a:br>
              <a:rPr lang="pl-PL" dirty="0"/>
            </a:br>
            <a:r>
              <a:rPr lang="pl-PL" dirty="0"/>
              <a:t>SRK DLA ROLNICTWA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pic>
        <p:nvPicPr>
          <p:cNvPr id="5" name="Picture 2" descr="C:\FREE-Lance\IBE_SRK Rolnictwo\WP_20190417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855" y="242045"/>
            <a:ext cx="3964751" cy="7063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POWSTAWANIE SRK DLA ROLNICTWA – konsultacje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780116" y="1404761"/>
          <a:ext cx="7120467" cy="4746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/>
      <a:lstStyle>
        <a:defPPr>
          <a:defRPr b="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1172</TotalTime>
  <Words>569</Words>
  <Application>Microsoft Office PowerPoint</Application>
  <PresentationFormat>Niestandardowy</PresentationFormat>
  <Paragraphs>109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24</vt:i4>
      </vt:variant>
    </vt:vector>
  </HeadingPairs>
  <TitlesOfParts>
    <vt:vector size="34" baseType="lpstr">
      <vt:lpstr>Arial</vt:lpstr>
      <vt:lpstr>Avenir</vt:lpstr>
      <vt:lpstr>Calibri</vt:lpstr>
      <vt:lpstr>Calibri Light</vt:lpstr>
      <vt:lpstr>Helvetica</vt:lpstr>
      <vt:lpstr>Wingdings</vt:lpstr>
      <vt:lpstr>Motyw pakietu Office</vt:lpstr>
      <vt:lpstr>Projekt niestandardowy</vt:lpstr>
      <vt:lpstr>1_Projekt niestandardowy</vt:lpstr>
      <vt:lpstr>2_Projekt niestandardowy</vt:lpstr>
      <vt:lpstr>Sektorowa Rama Kwalifikacji  dla Rolnictwa</vt:lpstr>
      <vt:lpstr>Dlaczego sektorowa rama kwalifikacji?</vt:lpstr>
      <vt:lpstr>SPOTKANIE…</vt:lpstr>
      <vt:lpstr>SEKTOROWA RAMA KWALIFIKACJI, to m.in.  </vt:lpstr>
      <vt:lpstr> Sektorowa Rama Kwalifikacji  dla Rolnictwa  – historia powstania   </vt:lpstr>
      <vt:lpstr>POWSTAWANIE SRK DLA ROLNICTWA – PRACA W ZESPOLE</vt:lpstr>
      <vt:lpstr>POWSTAWANIE SRK DLA ROLNICTWA – ETAPY</vt:lpstr>
      <vt:lpstr>POWSTAWANIE  SRK DLA ROLNICTWA   </vt:lpstr>
      <vt:lpstr>POWSTAWANIE SRK DLA ROLNICTWA – konsultacje</vt:lpstr>
      <vt:lpstr>POWSTAWANIE SRK DLA ROLNICTWA – seminaria</vt:lpstr>
      <vt:lpstr>POWSTAWANIE SRK dla Rolnictwa – ankieta</vt:lpstr>
      <vt:lpstr> Sektorowa Rama Kwalifikacji  dla Rolnictwa  – założenia i struktura projektu   </vt:lpstr>
      <vt:lpstr>SRK DLA ROLNICTWA – GRANICE SEKTORA I SEKTORY POWIĄZANE</vt:lpstr>
      <vt:lpstr>ZAKRES SRK DLA ROLNICTWA </vt:lpstr>
      <vt:lpstr>SRK DLA ROLNICTWA– KATEGORIE KOMPETENCJI</vt:lpstr>
      <vt:lpstr>SRK DLA ROLNICTWA - STRUKTURA </vt:lpstr>
      <vt:lpstr>SRK DLA ROLNICTWA - STRUKTURA </vt:lpstr>
      <vt:lpstr>SRK DLA ROLNICTWA – WYZNACZNIKI SEKTOROWE</vt:lpstr>
      <vt:lpstr>SRK DLA ROLNICTWA - WYZNACZNIKI SEKTOROWE</vt:lpstr>
      <vt:lpstr>SRK DLA ROLNICTWA - STRUKTURA </vt:lpstr>
      <vt:lpstr>SRK DLA ROLNICTWA – ODNIESIENIE DO PRK</vt:lpstr>
      <vt:lpstr>SRK DLA ROLNICTWA – ODNIESIENIE DO PRK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Damian Kuznowicz </cp:lastModifiedBy>
  <cp:revision>83</cp:revision>
  <dcterms:created xsi:type="dcterms:W3CDTF">2018-06-28T12:14:19Z</dcterms:created>
  <dcterms:modified xsi:type="dcterms:W3CDTF">2019-09-19T11:52:01Z</dcterms:modified>
</cp:coreProperties>
</file>